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8" r:id="rId2"/>
    <p:sldId id="357" r:id="rId3"/>
    <p:sldId id="359" r:id="rId4"/>
    <p:sldId id="358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0" d="100"/>
          <a:sy n="80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9827E1C-995A-AE41-83C2-2D427A2C1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9B50F1-20A0-DB47-A02D-6161966940C6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838057-C9F8-3343-B49D-EA529B369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Relationship Id="rId3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 descr="ptolemy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143250" y="1447800"/>
            <a:ext cx="2857500" cy="3810000"/>
          </a:xfrm>
          <a:noFill/>
          <a:ln/>
        </p:spPr>
      </p:pic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219200" y="304800"/>
            <a:ext cx="678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latin typeface="Garamond"/>
                <a:ea typeface="新細明體" charset="-120"/>
                <a:cs typeface="Garamond"/>
              </a:rPr>
              <a:t>In Ptolemy’s model, the epicycle moving along the deferent causes retrograde motion (here of Mars)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2" descr="Copernicus_Mars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143250" y="1447800"/>
            <a:ext cx="2857500" cy="3810000"/>
          </a:xfrm>
          <a:noFill/>
          <a:ln/>
        </p:spPr>
      </p:pic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838200" y="304800"/>
            <a:ext cx="723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latin typeface="Garamond"/>
                <a:ea typeface="新細明體" pitchFamily="-112" charset="-120"/>
                <a:cs typeface="Garamond"/>
              </a:rPr>
              <a:t>In the Copernican model, retrograde motion arises naturally from the dual motion of Earth and Mars.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914400" y="58674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latin typeface="Garamond"/>
                <a:ea typeface="新細明體" pitchFamily="-112" charset="-120"/>
                <a:cs typeface="Garamond"/>
              </a:rPr>
              <a:t>One key is that more distant planets move more slowly.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2" name="Picture 2" descr="Copernicus_Mars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62050" y="2133600"/>
            <a:ext cx="2857500" cy="3810000"/>
          </a:xfrm>
          <a:noFill/>
          <a:ln/>
        </p:spPr>
      </p:pic>
      <p:pic>
        <p:nvPicPr>
          <p:cNvPr id="184323" name="Picture 3" descr="ptolemy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24450" y="2133600"/>
            <a:ext cx="2857500" cy="3810000"/>
          </a:xfrm>
          <a:noFill/>
          <a:ln/>
        </p:spPr>
      </p:pic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latin typeface="Garamond"/>
                <a:ea typeface="新細明體" pitchFamily="-112" charset="-120"/>
                <a:cs typeface="Garamond"/>
              </a:rPr>
              <a:t>The Copernican system’s and Ptolemaic system’s explanations of retrograde motion are mathematically equivalent.  But the physical causes are very different.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 descr="Copernicus_Venus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2057400"/>
            <a:ext cx="2857500" cy="3810000"/>
          </a:xfrm>
          <a:noFill/>
          <a:ln/>
        </p:spPr>
      </p:pic>
      <p:pic>
        <p:nvPicPr>
          <p:cNvPr id="183299" name="Picture 3" descr="Copernicus_Mars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2057400"/>
            <a:ext cx="2857500" cy="3810000"/>
          </a:xfrm>
          <a:noFill/>
          <a:ln/>
        </p:spPr>
      </p:pic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838200" y="3810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dirty="0">
                <a:latin typeface="Garamond"/>
                <a:ea typeface="新細明體" pitchFamily="-112" charset="-120"/>
                <a:cs typeface="Garamond"/>
              </a:rPr>
              <a:t>Retrograde motion for Venus (right) works the same way, only the roles of the planets are reversed.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3724</TotalTime>
  <Words>90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Cohen</cp:lastModifiedBy>
  <cp:revision>50</cp:revision>
  <dcterms:created xsi:type="dcterms:W3CDTF">2010-02-02T04:15:43Z</dcterms:created>
  <dcterms:modified xsi:type="dcterms:W3CDTF">2014-04-08T13:43:48Z</dcterms:modified>
</cp:coreProperties>
</file>