
<file path=[Content_Types].xml><?xml version="1.0" encoding="utf-8"?>
<Types xmlns="http://schemas.openxmlformats.org/package/2006/content-types">
  <Override PartName="/ppt/slides/slide3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Default Extension="pdf" ContentType="application/pdf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Override PartName="/ppt/slides/slide66.xml" ContentType="application/vnd.openxmlformats-officedocument.presentationml.slide+xml"/>
  <Override PartName="/ppt/slides/slide62.xml" ContentType="application/vnd.openxmlformats-officedocument.presentationml.slide+xml"/>
  <Default Extension="wmf" ContentType="image/x-wmf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9.xml" ContentType="application/vnd.openxmlformats-officedocument.presentationml.slide+xml"/>
  <Override PartName="/ppt/slides/slide55.xml" ContentType="application/vnd.openxmlformats-officedocument.presentationml.slide+xml"/>
  <Override PartName="/ppt/viewProps.xml" ContentType="application/vnd.openxmlformats-officedocument.presentationml.viewProps+xml"/>
  <Override PartName="/ppt/slides/slide51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0.xml" ContentType="application/vnd.openxmlformats-officedocument.presentationml.slide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57.xml" ContentType="application/vnd.openxmlformats-officedocument.presentationml.slide+xml"/>
  <Override PartName="/ppt/slides/slide53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666" r:id="rId4"/>
    <p:sldId id="671" r:id="rId5"/>
    <p:sldId id="681" r:id="rId6"/>
    <p:sldId id="686" r:id="rId7"/>
    <p:sldId id="685" r:id="rId8"/>
    <p:sldId id="832" r:id="rId9"/>
    <p:sldId id="721" r:id="rId10"/>
    <p:sldId id="722" r:id="rId11"/>
    <p:sldId id="781" r:id="rId12"/>
    <p:sldId id="782" r:id="rId13"/>
    <p:sldId id="6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6" r:id="rId22"/>
    <p:sldId id="801" r:id="rId23"/>
    <p:sldId id="706" r:id="rId24"/>
    <p:sldId id="707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829" r:id="rId38"/>
    <p:sldId id="673" r:id="rId39"/>
    <p:sldId id="674" r:id="rId40"/>
    <p:sldId id="675" r:id="rId41"/>
    <p:sldId id="725" r:id="rId42"/>
    <p:sldId id="726" r:id="rId43"/>
    <p:sldId id="727" r:id="rId44"/>
    <p:sldId id="803" r:id="rId45"/>
    <p:sldId id="728" r:id="rId46"/>
    <p:sldId id="831" r:id="rId47"/>
    <p:sldId id="729" r:id="rId48"/>
    <p:sldId id="802" r:id="rId49"/>
    <p:sldId id="730" r:id="rId50"/>
    <p:sldId id="833" r:id="rId51"/>
    <p:sldId id="731" r:id="rId52"/>
    <p:sldId id="732" r:id="rId53"/>
    <p:sldId id="834" r:id="rId54"/>
    <p:sldId id="804" r:id="rId55"/>
    <p:sldId id="805" r:id="rId56"/>
    <p:sldId id="806" r:id="rId57"/>
    <p:sldId id="807" r:id="rId58"/>
    <p:sldId id="808" r:id="rId59"/>
    <p:sldId id="810" r:id="rId60"/>
    <p:sldId id="811" r:id="rId61"/>
    <p:sldId id="812" r:id="rId62"/>
    <p:sldId id="813" r:id="rId63"/>
    <p:sldId id="814" r:id="rId64"/>
    <p:sldId id="815" r:id="rId65"/>
    <p:sldId id="818" r:id="rId66"/>
    <p:sldId id="820" r:id="rId67"/>
    <p:sldId id="823" r:id="rId68"/>
    <p:sldId id="824" r:id="rId69"/>
    <p:sldId id="827" r:id="rId70"/>
    <p:sldId id="78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58ED5"/>
    <a:srgbClr val="D2E1FF"/>
    <a:srgbClr val="1F2226"/>
    <a:srgbClr val="1E2026"/>
    <a:srgbClr val="F7710D"/>
    <a:srgbClr val="E7EE43"/>
    <a:srgbClr val="CFF938"/>
    <a:srgbClr val="FFFC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7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B9D3-2ECF-D949-B21A-DD85A6D719D3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001B-5815-D345-A59F-543E7743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O stars and their high-energy radiation: disk chemistry in nearby low</a:t>
            </a:r>
            <a:r>
              <a:rPr lang="en-US" baseline="0" dirty="0" smtClean="0"/>
              <a:t> mass PMS stars; drives ablation and compression of cloud surfaces; </a:t>
            </a:r>
            <a:r>
              <a:rPr lang="en-US" baseline="0" dirty="0" err="1" smtClean="0"/>
              <a:t>Sne</a:t>
            </a:r>
            <a:r>
              <a:rPr lang="en-US" baseline="0" dirty="0" smtClean="0"/>
              <a:t> progenitors; trace instabilities in radiation-driven winds of the O stars; diffuse X-ray emission fills many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broad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0B3D-F585-CC49-9663-0E85B276ACCB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9E11A586-7205-4AD5-A6D2-10355BACD14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677A11E9-92B2-6A4C-9A0B-4F3902C654CF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6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AA85E5BE-A006-4044-B6D6-6ACA7C1CEE6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D3B12599-AFEE-4952-B9C8-462856C3ED6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03A0C188-12F0-4AC5-8997-8B35F536ECC7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718B9DA-EB81-BB42-9BD2-E6F795969CA6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7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718B9DA-EB81-BB42-9BD2-E6F795969CA6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37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718B9DA-EB81-BB42-9BD2-E6F795969CA6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53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04851-17B9-4941-A47D-A11B4AD4E89A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6A8DC-B555-4742-97E5-EB63744FD36D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FFCED-9A3B-7242-B943-7C5276D0F44D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FE0F6-9C4F-444B-AC0C-1CDE7FBC6866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A1511-32B1-F143-8B42-125440F9BCE5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718B9DA-EB81-BB42-9BD2-E6F795969CA6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8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2A891-88D3-4349-B5DA-02B877726F9E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D52E3-33A9-3341-99FD-FAB5FDE90ED0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DB94-9E9F-A84D-AE7D-32735E47F05E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7AD99-B4DD-7644-8326-60A6643404C1}" type="slidenum">
              <a:rPr lang="en-US" altLang="zh-TW"/>
              <a:pPr/>
              <a:t>62</a:t>
            </a:fld>
            <a:endParaRPr lang="en-US" altLang="zh-TW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527F3-C800-3748-93A3-023CCEC1CF14}" type="slidenum">
              <a:rPr lang="en-US" altLang="zh-TW"/>
              <a:pPr/>
              <a:t>63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90B6D-29ED-484B-852D-E5F5DDC8C050}" type="slidenum">
              <a:rPr lang="en-US" altLang="zh-TW"/>
              <a:pPr/>
              <a:t>64</a:t>
            </a:fld>
            <a:endParaRPr lang="en-US" altLang="zh-TW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90FD2-B7E3-F44E-A775-C82ABBCFD6FD}" type="slidenum">
              <a:rPr lang="en-US" altLang="zh-TW"/>
              <a:pPr/>
              <a:t>65</a:t>
            </a:fld>
            <a:endParaRPr lang="en-US" altLang="zh-TW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8516E-D78B-9A4F-8C36-C5ED9ADCEF86}" type="slidenum">
              <a:rPr lang="en-US" altLang="zh-TW"/>
              <a:pPr/>
              <a:t>69</a:t>
            </a:fld>
            <a:endParaRPr lang="en-US" altLang="zh-TW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zh-TW" altLang="en-US"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79B8712C-F124-654B-8123-9EA3E3C990B4}" type="slidenum">
              <a:rPr lang="en-US" altLang="zh-TW" sz="1200">
                <a:effectLst/>
                <a:latin typeface="Verdana" pitchFamily="-112" charset="0"/>
                <a:cs typeface="新細明體" pitchFamily="-112" charset="-120"/>
              </a:rPr>
              <a:pPr algn="r"/>
              <a:t>13</a:t>
            </a:fld>
            <a:endParaRPr lang="en-US" altLang="zh-TW" sz="1200">
              <a:effectLst/>
              <a:latin typeface="Verdana" pitchFamily="-112" charset="0"/>
              <a:cs typeface="新細明體" pitchFamily="-112" charset="-12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7EE4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58ED5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8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2.png"/><Relationship Id="rId5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33.png"/><Relationship Id="rId5" Type="http://schemas.openxmlformats.org/officeDocument/2006/relationships/oleObject" Target="../embeddings/Microsoft_Equation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2.png"/><Relationship Id="rId5" Type="http://schemas.openxmlformats.org/officeDocument/2006/relationships/oleObject" Target="../embeddings/Microsoft_Equation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2.png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avidcohen/Dropbox/professional/talks/talks_spring2011/AAS/movies/rrm-o25-i75-b60-redt.avi" TargetMode="Externa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3.pdf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180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X-rays from Young Massive Stars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043" y="1572439"/>
            <a:ext cx="523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David Cohen</a:t>
            </a:r>
            <a:b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</a:br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Swarthmore College</a:t>
            </a:r>
            <a:endParaRPr lang="en-US" sz="2400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10" y="3681176"/>
            <a:ext cx="2200567" cy="29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887" y="3681176"/>
            <a:ext cx="2939413" cy="2935070"/>
          </a:xfrm>
          <a:prstGeom prst="rect">
            <a:avLst/>
          </a:prstGeom>
          <a:noFill/>
        </p:spPr>
      </p:pic>
      <p:pic>
        <p:nvPicPr>
          <p:cNvPr id="10" name="Picture 2" descr="f5a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626" y="3663585"/>
            <a:ext cx="2983464" cy="294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Numerous shock structures, distributed above ~1.5 R</a:t>
            </a:r>
            <a:r>
              <a:rPr lang="en-US" altLang="zh-TW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zh-TW" sz="2400" baseline="-250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210538" y="1157111"/>
            <a:ext cx="6722923" cy="5065435"/>
            <a:chOff x="838200" y="838200"/>
            <a:chExt cx="7467600" cy="5516050"/>
          </a:xfrm>
        </p:grpSpPr>
        <p:pic>
          <p:nvPicPr>
            <p:cNvPr id="7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Shocked plasma is moving ~few 1000 km/</a:t>
            </a:r>
            <a:r>
              <a:rPr lang="en-US" altLang="zh-TW" sz="24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n-US" altLang="zh-TW" sz="2400" baseline="-250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692508" y="1928606"/>
            <a:ext cx="5751318" cy="4368201"/>
            <a:chOff x="838200" y="838200"/>
            <a:chExt cx="7467600" cy="5516050"/>
          </a:xfrm>
        </p:grpSpPr>
        <p:pic>
          <p:nvPicPr>
            <p:cNvPr id="7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2122221" y="932350"/>
            <a:ext cx="49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7EE43"/>
                </a:solidFill>
              </a:rPr>
              <a:t>Emission lines should be Doppler broadened</a:t>
            </a:r>
            <a:endParaRPr lang="en-US" sz="2400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~1% of the wind is shock heated at any given time</a:t>
            </a:r>
            <a:endParaRPr lang="en-US" altLang="zh-TW" sz="2400" baseline="-250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692508" y="1928606"/>
            <a:ext cx="5751318" cy="4368201"/>
            <a:chOff x="838200" y="838200"/>
            <a:chExt cx="7467600" cy="5516050"/>
          </a:xfrm>
        </p:grpSpPr>
        <p:pic>
          <p:nvPicPr>
            <p:cNvPr id="7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2122221" y="932350"/>
            <a:ext cx="50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7EE43"/>
                </a:solidFill>
              </a:rPr>
              <a:t>Bound-free absorption in the other ~99% of the wind</a:t>
            </a:r>
            <a:endParaRPr lang="en-US" sz="2400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3213" y="1279525"/>
            <a:ext cx="8535987" cy="5355520"/>
            <a:chOff x="303213" y="1279525"/>
            <a:chExt cx="8535987" cy="5355520"/>
          </a:xfrm>
        </p:grpSpPr>
        <p:pic>
          <p:nvPicPr>
            <p:cNvPr id="51202" name="Picture 2" descr="Vela_50mm_HaRGB_f88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213" y="1279525"/>
              <a:ext cx="8535987" cy="504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204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2819400" y="3739445"/>
              <a:ext cx="3657600" cy="2133600"/>
            </a:xfrm>
            <a:prstGeom prst="straightConnector1">
              <a:avLst/>
            </a:prstGeom>
            <a:noFill/>
            <a:ln w="9525">
              <a:solidFill>
                <a:srgbClr val="F3C556"/>
              </a:solidFill>
              <a:round/>
              <a:headEnd/>
              <a:tailEnd type="arrow" w="med" len="med"/>
            </a:ln>
          </p:spPr>
        </p:cxnSp>
      </p:grpSp>
      <p:sp>
        <p:nvSpPr>
          <p:cNvPr id="5" name="TextBox 4"/>
          <p:cNvSpPr txBox="1"/>
          <p:nvPr/>
        </p:nvSpPr>
        <p:spPr>
          <a:xfrm>
            <a:off x="395111" y="42263"/>
            <a:ext cx="835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58ED5"/>
                </a:solidFill>
                <a:latin typeface="Symbol" charset="2"/>
                <a:cs typeface="Symbol" charset="2"/>
              </a:rPr>
              <a:t>z</a:t>
            </a:r>
            <a:r>
              <a:rPr lang="en-US" sz="3200" dirty="0" smtClean="0">
                <a:solidFill>
                  <a:srgbClr val="558ED5"/>
                </a:solidFill>
              </a:rPr>
              <a:t> Pup – as prototypical (and nearby at ~400 pc) – O star X-ray source</a:t>
            </a:r>
            <a:endParaRPr lang="en-US" sz="32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i="1" dirty="0" smtClean="0"/>
              <a:t>Chandra </a:t>
            </a:r>
            <a:r>
              <a:rPr lang="en-US" dirty="0" smtClean="0"/>
              <a:t>HETGS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</a:b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/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</a:b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/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</a:b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701800" y="2468033"/>
            <a:ext cx="22013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087037" y="2470418"/>
            <a:ext cx="2243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3667" y="2040467"/>
            <a:ext cx="158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~2000 km/</a:t>
            </a:r>
            <a:r>
              <a:rPr lang="en-US" sz="1400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 ~ </a:t>
            </a:r>
            <a:r>
              <a:rPr lang="en-US" sz="1400" dirty="0" err="1" smtClean="0">
                <a:solidFill>
                  <a:srgbClr val="FF0000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inf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3305" y="5609222"/>
            <a:ext cx="287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</a:t>
            </a:r>
            <a:r>
              <a:rPr lang="en-US" i="1" dirty="0" smtClean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unresolved</a:t>
            </a:r>
            <a:endParaRPr lang="en-US" sz="1800" i="1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pic>
        <p:nvPicPr>
          <p:cNvPr id="16" name="Picture 2" descr="capella_meg_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635375"/>
            <a:ext cx="4495801" cy="32226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805898" y="3411823"/>
            <a:ext cx="5989644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31145" y="645815"/>
            <a:ext cx="1570370" cy="158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1852" y="235188"/>
            <a:ext cx="13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8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inf</a:t>
            </a:r>
            <a:endParaRPr lang="en-US" b="1" baseline="-25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2527951" y="1689770"/>
            <a:ext cx="2545538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31145" y="645815"/>
            <a:ext cx="1570370" cy="158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1852" y="235188"/>
            <a:ext cx="13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8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inf</a:t>
            </a:r>
            <a:endParaRPr lang="en-US" b="1" baseline="-25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176889"/>
            <a:ext cx="645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E7EE43"/>
                </a:solidFill>
              </a:rPr>
              <a:t>Kinematics conclusions: consistent with X-rays arising in the stellar wind</a:t>
            </a:r>
            <a:endParaRPr lang="en-US" sz="2400" i="1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2527951" y="1689770"/>
            <a:ext cx="2545538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31145" y="645815"/>
            <a:ext cx="1570370" cy="158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1852" y="235188"/>
            <a:ext cx="13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8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inf</a:t>
            </a:r>
            <a:endParaRPr lang="en-US" b="1" baseline="-25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176889"/>
            <a:ext cx="64596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E7EE43"/>
                </a:solidFill>
              </a:rPr>
              <a:t>What about the distinctive profile shape? </a:t>
            </a:r>
          </a:p>
          <a:p>
            <a:pPr lvl="1"/>
            <a:r>
              <a:rPr lang="en-US" sz="2400" i="1" dirty="0" smtClean="0">
                <a:solidFill>
                  <a:srgbClr val="E7EE43"/>
                </a:solidFill>
              </a:rPr>
              <a:t>blue shift</a:t>
            </a:r>
          </a:p>
          <a:p>
            <a:pPr lvl="1"/>
            <a:r>
              <a:rPr lang="en-US" sz="2400" i="1" dirty="0" smtClean="0">
                <a:solidFill>
                  <a:srgbClr val="E7EE43"/>
                </a:solidFill>
              </a:rPr>
              <a:t>asymmetry</a:t>
            </a:r>
            <a:endParaRPr lang="en-US" sz="2400" i="1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 Stars are the brightest X-ray sources in young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148"/>
            <a:ext cx="4114800" cy="375261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In addition to the X-ray and UV radiation from O stars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Prodigious matter, momentum, and kinetic energy input</a:t>
            </a:r>
            <a:r>
              <a:rPr lang="en-US" sz="2400" dirty="0" smtClean="0"/>
              <a:t> into the </a:t>
            </a:r>
            <a:r>
              <a:rPr lang="en-US" sz="2400" dirty="0" smtClean="0"/>
              <a:t>cluster environment via their winds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D2E1FF"/>
              </a:solidFill>
            </a:endParaRPr>
          </a:p>
        </p:txBody>
      </p:sp>
      <p:pic>
        <p:nvPicPr>
          <p:cNvPr id="4" name="Picture 3" descr="trumpler14_cxc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80" y="1773821"/>
            <a:ext cx="3932296" cy="353633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79053" y="5350054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 in Carina: </a:t>
            </a:r>
            <a:r>
              <a:rPr lang="en-US" altLang="zh-TW" sz="1200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 </a:t>
            </a:r>
            <a:endParaRPr lang="zh-TW" altLang="en-US" sz="1200" i="1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148" y="5903428"/>
            <a:ext cx="698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E7EE43"/>
                </a:solidFill>
              </a:rPr>
              <a:t>The winds are the site and energy source of the X-rays</a:t>
            </a:r>
            <a:endParaRPr lang="en-US" i="1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91382" y="5662600"/>
            <a:ext cx="75819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continuum absorption in the bulk wind preferentially absorbs red shifted photons from the far side of the wind</a:t>
            </a:r>
            <a:endParaRPr lang="en-US" altLang="zh-TW" sz="24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91000" y="6096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i="1">
                <a:solidFill>
                  <a:srgbClr val="F26C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Contours of constant optical depth (observer is on the left)</a:t>
            </a:r>
            <a:endParaRPr lang="en-US" altLang="zh-TW" sz="1800" i="1">
              <a:solidFill>
                <a:srgbClr val="F26C1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35000" y="914400"/>
            <a:ext cx="7872413" cy="4568825"/>
            <a:chOff x="400" y="576"/>
            <a:chExt cx="4959" cy="287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00" y="576"/>
              <a:ext cx="4959" cy="2878"/>
              <a:chOff x="420" y="558"/>
              <a:chExt cx="4959" cy="287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20" y="558"/>
                <a:ext cx="4917" cy="2658"/>
                <a:chOff x="8368" y="13296"/>
                <a:chExt cx="4538" cy="2310"/>
              </a:xfrm>
            </p:grpSpPr>
            <p:pic>
              <p:nvPicPr>
                <p:cNvPr id="33798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368" y="13296"/>
                  <a:ext cx="1786" cy="23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799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135" y="13519"/>
                  <a:ext cx="2771" cy="20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3800" name="Text Box 8"/>
              <p:cNvSpPr txBox="1">
                <a:spLocks noChangeArrowheads="1"/>
              </p:cNvSpPr>
              <p:nvPr/>
            </p:nvSpPr>
            <p:spPr bwMode="auto">
              <a:xfrm>
                <a:off x="2977" y="3205"/>
                <a:ext cx="18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C1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新細明體" pitchFamily="-112" charset="-120"/>
                    <a:cs typeface="新細明體" pitchFamily="-112" charset="-120"/>
                  </a:rPr>
                  <a:t>wavelength</a:t>
                </a:r>
                <a:endParaRPr lang="en-US" altLang="zh-TW" sz="2000" i="1">
                  <a:solidFill>
                    <a:srgbClr val="F26C1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-112" charset="-120"/>
                  <a:cs typeface="新細明體" pitchFamily="-112" charset="-120"/>
                </a:endParaRPr>
              </a:p>
            </p:txBody>
          </p:sp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4754" y="2726"/>
                <a:ext cx="6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F0000"/>
                    </a:solidFill>
                    <a:effectLst/>
                    <a:latin typeface="Times" pitchFamily="-112" charset="0"/>
                    <a:ea typeface="新細明體" pitchFamily="-112" charset="-120"/>
                    <a:cs typeface="新細明體" pitchFamily="-112" charset="-120"/>
                  </a:rPr>
                  <a:t>red</a:t>
                </a:r>
              </a:p>
            </p:txBody>
          </p:sp>
          <p:sp>
            <p:nvSpPr>
              <p:cNvPr id="33802" name="Text Box 10"/>
              <p:cNvSpPr txBox="1">
                <a:spLocks noChangeArrowheads="1"/>
              </p:cNvSpPr>
              <p:nvPr/>
            </p:nvSpPr>
            <p:spPr bwMode="auto">
              <a:xfrm>
                <a:off x="2701" y="2710"/>
                <a:ext cx="69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chemeClr val="accent2"/>
                    </a:solidFill>
                    <a:effectLst/>
                    <a:latin typeface="Times" pitchFamily="-112" charset="0"/>
                    <a:ea typeface="新細明體" pitchFamily="-112" charset="-120"/>
                    <a:cs typeface="新細明體" pitchFamily="-112" charset="-120"/>
                  </a:rPr>
                  <a:t>blue</a:t>
                </a:r>
              </a:p>
            </p:txBody>
          </p:sp>
          <p:pic>
            <p:nvPicPr>
              <p:cNvPr id="33803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2" y="912"/>
                <a:ext cx="1222" cy="815"/>
              </a:xfrm>
              <a:prstGeom prst="rect">
                <a:avLst/>
              </a:prstGeom>
              <a:noFill/>
            </p:spPr>
          </p:pic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>
                <a:off x="4704" y="960"/>
                <a:ext cx="0" cy="672"/>
              </a:xfrm>
              <a:prstGeom prst="line">
                <a:avLst/>
              </a:prstGeom>
              <a:noFill/>
              <a:ln w="9525" cap="rnd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 rot="-5400000">
              <a:off x="1676" y="1924"/>
              <a:ext cx="148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800" i="1">
                  <a:solidFill>
                    <a:srgbClr val="F26815"/>
                  </a:solidFill>
                  <a:effectLst/>
                  <a:ea typeface="新細明體" pitchFamily="-112" charset="-120"/>
                  <a:cs typeface="新細明體" pitchFamily="-112" charset="-120"/>
                </a:rPr>
                <a:t>brightness</a:t>
              </a:r>
              <a:endParaRPr lang="en-US" altLang="zh-TW" sz="1800" i="1">
                <a:effectLst/>
                <a:ea typeface="新細明體" pitchFamily="-112" charset="-120"/>
                <a:cs typeface="新細明體" pitchFamily="-112" charset="-120"/>
              </a:endParaRPr>
            </a:p>
          </p:txBody>
        </p:sp>
      </p:grp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3276600" y="914400"/>
            <a:ext cx="914400" cy="3810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3276600" y="1066800"/>
            <a:ext cx="838200" cy="914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>
            <a:off x="3276600" y="1219200"/>
            <a:ext cx="838200" cy="12192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ewollman_v2_slide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5575"/>
            <a:ext cx="87534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88"/>
            <a:ext cx="8229600" cy="1143000"/>
          </a:xfrm>
        </p:spPr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270" y="449858"/>
            <a:ext cx="4883499" cy="8070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due to bound-free transitions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927920" y="1404807"/>
            <a:ext cx="7288160" cy="4907141"/>
            <a:chOff x="927920" y="1597707"/>
            <a:chExt cx="7288160" cy="4907141"/>
          </a:xfrm>
        </p:grpSpPr>
        <p:pic>
          <p:nvPicPr>
            <p:cNvPr id="4" name="Picture 3" descr="opacity_wind_vs_is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20" y="1597707"/>
              <a:ext cx="7288160" cy="4907141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950732" y="4211687"/>
              <a:ext cx="2371790" cy="9339"/>
            </a:xfrm>
            <a:prstGeom prst="line">
              <a:avLst/>
            </a:prstGeom>
            <a:ln>
              <a:solidFill>
                <a:srgbClr val="F771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38193" y="3477225"/>
            <a:ext cx="25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7710D"/>
                </a:solidFill>
              </a:rPr>
              <a:t>Chandra </a:t>
            </a:r>
            <a:r>
              <a:rPr lang="en-US" dirty="0" smtClean="0">
                <a:solidFill>
                  <a:srgbClr val="F7710D"/>
                </a:solidFill>
              </a:rPr>
              <a:t>HETGS</a:t>
            </a:r>
            <a:endParaRPr lang="en-US" dirty="0">
              <a:solidFill>
                <a:srgbClr val="F771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2269" y="948425"/>
            <a:ext cx="48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7EE43"/>
                </a:solidFill>
              </a:rPr>
              <a:t>Opacity from partially ionized metals</a:t>
            </a:r>
            <a:endParaRPr lang="en-US" sz="2400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We fit these x-ray line profile models to each line in the </a:t>
            </a:r>
            <a:r>
              <a:rPr lang="en-US" sz="2800" i="1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5197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a best-fit </a:t>
            </a:r>
            <a:r>
              <a:rPr lang="en-US" sz="3200" dirty="0" err="1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3200" baseline="-250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32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3352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3404" y="1356211"/>
              <a:ext cx="198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32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Pup: three emission lines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8.42 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12.13 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18.97 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405438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Recall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: </a:t>
            </a:r>
          </a:p>
        </p:txBody>
      </p:sp>
      <p:graphicFrame>
        <p:nvGraphicFramePr>
          <p:cNvPr id="116738" name="Object 1041"/>
          <p:cNvGraphicFramePr>
            <a:graphicFrameLocks noChangeAspect="1"/>
          </p:cNvGraphicFramePr>
          <p:nvPr/>
        </p:nvGraphicFramePr>
        <p:xfrm>
          <a:off x="3657600" y="4876800"/>
          <a:ext cx="2286000" cy="1433512"/>
        </p:xfrm>
        <a:graphic>
          <a:graphicData uri="http://schemas.openxmlformats.org/presentationml/2006/ole">
            <p:oleObj spid="_x0000_s638978" name="Equation" r:id="rId4" imgW="787400" imgH="495300" progId="Equation.3">
              <p:embed/>
            </p:oleObj>
          </a:graphicData>
        </a:graphic>
      </p:graphicFrame>
      <p:pic>
        <p:nvPicPr>
          <p:cNvPr id="15" name="Picture 14" descr="zpup_mgxii_842_presentation_bigsqua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3067401" cy="2209800"/>
          </a:xfrm>
          <a:prstGeom prst="rect">
            <a:avLst/>
          </a:prstGeom>
        </p:spPr>
      </p:pic>
      <p:pic>
        <p:nvPicPr>
          <p:cNvPr id="17" name="Picture 16" descr="zpup_nex_1213_presentation_bigsqua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676400"/>
            <a:ext cx="3066814" cy="2209376"/>
          </a:xfrm>
          <a:prstGeom prst="rect">
            <a:avLst/>
          </a:prstGeom>
        </p:spPr>
      </p:pic>
      <p:pic>
        <p:nvPicPr>
          <p:cNvPr id="18" name="Picture 17" descr="zpup_oviii_1897_presentation_bigsqua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1676400"/>
            <a:ext cx="3073400" cy="221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4" name="Picture 3" descr="zpup_taustar_3p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0" y="336550"/>
              <a:ext cx="8585200" cy="61849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235325" y="419100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815431" y="4228306"/>
              <a:ext cx="990600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3273428" y="37433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3270250" y="47148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4524375" y="33972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559301" y="3235322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4559300" y="37496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347369" y="3491709"/>
              <a:ext cx="508003" cy="1584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889750" y="24320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6437312" y="2528891"/>
              <a:ext cx="1063626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6931025" y="3060700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6931025" y="19907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7526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Results from the 3 line fits shown previously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32817"/>
            <a:ext cx="8585200" cy="6184900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2209800" y="1524000"/>
          <a:ext cx="2057400" cy="1234440"/>
        </p:xfrm>
        <a:graphic>
          <a:graphicData uri="http://schemas.openxmlformats.org/presentationml/2006/ole">
            <p:oleObj spid="_x0000_s647170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O_-_The_Carina_Nebula_(by)_crop_rot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20" y="2351531"/>
            <a:ext cx="5183180" cy="4241329"/>
          </a:xfrm>
          <a:prstGeom prst="rect">
            <a:avLst/>
          </a:prstGeom>
        </p:spPr>
      </p:pic>
      <p:pic>
        <p:nvPicPr>
          <p:cNvPr id="8" name="Picture 7" descr="trumpler14_cxc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8" y="0"/>
            <a:ext cx="4444654" cy="399710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56479" y="6592860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Carina: ESO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99710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 in Carina: </a:t>
            </a:r>
            <a:r>
              <a:rPr lang="en-US" altLang="zh-TW" sz="1200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 </a:t>
            </a:r>
            <a:endParaRPr lang="zh-TW" altLang="en-US" sz="1200" i="1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479" y="2492963"/>
            <a:ext cx="2930040" cy="2775185"/>
          </a:xfrm>
          <a:prstGeom prst="rect">
            <a:avLst/>
          </a:prstGeom>
          <a:noFill/>
          <a:ln>
            <a:solidFill>
              <a:srgbClr val="F771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440297" y="1956741"/>
            <a:ext cx="1416183" cy="536222"/>
          </a:xfrm>
          <a:prstGeom prst="straightConnector1">
            <a:avLst/>
          </a:prstGeom>
          <a:ln w="12700">
            <a:solidFill>
              <a:srgbClr val="F771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1"/>
          </p:cNvCxnSpPr>
          <p:nvPr/>
        </p:nvCxnSpPr>
        <p:spPr>
          <a:xfrm rot="10800000" flipV="1">
            <a:off x="2184400" y="1434281"/>
            <a:ext cx="3258718" cy="522460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251226" y="2413001"/>
            <a:ext cx="1994366" cy="498591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3118" y="1203448"/>
            <a:ext cx="277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HD 93129A (O2If*)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2444" y="216370"/>
            <a:ext cx="3904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58ED5"/>
                </a:solidFill>
              </a:rPr>
              <a:t>The Carina Complex </a:t>
            </a:r>
            <a:endParaRPr lang="en-US" sz="3200" dirty="0">
              <a:solidFill>
                <a:srgbClr val="558ED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4440297" cy="3997103"/>
          </a:xfrm>
          <a:prstGeom prst="rect">
            <a:avLst/>
          </a:prstGeom>
          <a:noFill/>
          <a:ln>
            <a:solidFill>
              <a:srgbClr val="F771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91630" y="361888"/>
            <a:ext cx="8711259" cy="6165208"/>
            <a:chOff x="242144" y="533400"/>
            <a:chExt cx="8669664" cy="6184900"/>
          </a:xfrm>
        </p:grpSpPr>
        <p:pic>
          <p:nvPicPr>
            <p:cNvPr id="8" name="Picture 7" descr="opacities_ags05_CN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4" y="533400"/>
              <a:ext cx="8585201" cy="61849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0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0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79475" y="145681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aphicFrame>
        <p:nvGraphicFramePr>
          <p:cNvPr id="112643" name="Object 1041"/>
          <p:cNvGraphicFramePr>
            <a:graphicFrameLocks noChangeAspect="1"/>
          </p:cNvGraphicFramePr>
          <p:nvPr/>
        </p:nvGraphicFramePr>
        <p:xfrm>
          <a:off x="2379475" y="2043048"/>
          <a:ext cx="2057400" cy="1235075"/>
        </p:xfrm>
        <a:graphic>
          <a:graphicData uri="http://schemas.openxmlformats.org/presentationml/2006/ole">
            <p:oleObj spid="_x0000_s649218" name="Equation" r:id="rId5" imgW="7874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651266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653314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  <p:pic>
        <p:nvPicPr>
          <p:cNvPr id="11" name="Picture 10" descr="opacities_ags05_CN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143256"/>
            <a:ext cx="6087924" cy="440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0834" name="Picture 1" descr="zpup_taustar_fit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828800" y="838200"/>
              <a:ext cx="4114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Traditional mass-loss rate: </a:t>
              </a:r>
              <a:b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8.3 X 10</a:t>
              </a:r>
              <a:r>
                <a:rPr lang="en-US" baseline="300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baseline="-250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/</a:t>
              </a:r>
              <a:r>
                <a:rPr lang="en-US" dirty="0" smtClean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yr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From H</a:t>
              </a:r>
              <a:r>
                <a:rPr lang="en-US" baseline="-2500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, ignoring clumping</a:t>
              </a:r>
              <a:endParaRPr lang="en-US" dirty="0">
                <a:solidFill>
                  <a:srgbClr val="008000"/>
                </a:solidFill>
                <a:effectLst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20836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3200510" y="1905110"/>
              <a:ext cx="981670" cy="69450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  <p:sp>
          <p:nvSpPr>
            <p:cNvPr id="6" name="TextBox 5"/>
            <p:cNvSpPr txBox="1"/>
            <p:nvPr/>
          </p:nvSpPr>
          <p:spPr>
            <a:xfrm>
              <a:off x="5257800" y="4732338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Our best fit: </a:t>
              </a:r>
              <a:b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3.5 X 10</a:t>
              </a:r>
              <a:r>
                <a:rPr lang="en-US" baseline="300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baseline="-250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cxnSp>
          <p:nvCxnSpPr>
            <p:cNvPr id="120838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6324600" y="4114800"/>
              <a:ext cx="914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2882" name="Picture 1" descr="fexvii_15014_both_smooth_2mods_meg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172200" y="762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1447800" y="762000"/>
            <a:ext cx="6705600" cy="1905794"/>
            <a:chOff x="1447800" y="762000"/>
            <a:chExt cx="6705600" cy="1905794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762000"/>
              <a:ext cx="4114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Traditional mass-loss rate: </a:t>
              </a:r>
              <a:b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8.3 X 10</a:t>
              </a:r>
              <a:r>
                <a:rPr lang="en-US" sz="1800" baseline="300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752600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Our best fit: </a:t>
              </a:r>
              <a:b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3.5 X 10</a:t>
              </a:r>
              <a:r>
                <a:rPr lang="en-US" sz="1800" baseline="300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876800" y="2286000"/>
              <a:ext cx="1295400" cy="76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1828006" y="1600994"/>
              <a:ext cx="1219994" cy="91360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Mass-loss rate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6763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The trend of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value with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D2E1FF"/>
                </a:solidFill>
              </a:rPr>
              <a:t> is </a:t>
            </a:r>
            <a:r>
              <a:rPr lang="en-US" i="1" dirty="0" smtClean="0">
                <a:solidFill>
                  <a:srgbClr val="D2E1FF"/>
                </a:solidFill>
              </a:rPr>
              <a:t>consistent </a:t>
            </a:r>
            <a:r>
              <a:rPr lang="en-US" dirty="0" smtClean="0">
                <a:solidFill>
                  <a:srgbClr val="D2E1FF"/>
                </a:solidFill>
              </a:rPr>
              <a:t>with 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Mass-loss rate of 3.5 X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/</a:t>
            </a:r>
            <a:r>
              <a:rPr lang="en-US" baseline="-25000" dirty="0" smtClean="0"/>
              <a:t>yr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Factor of ~3 </a:t>
            </a:r>
            <a:r>
              <a:rPr lang="en-US" b="1" dirty="0" smtClean="0"/>
              <a:t>reduction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unclumped</a:t>
            </a:r>
            <a:r>
              <a:rPr lang="en-US" dirty="0" smtClean="0"/>
              <a:t> H-alpha mass-loss rate diagnostics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8" y="504910"/>
            <a:ext cx="7183744" cy="6165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14834" y="1177794"/>
            <a:ext cx="8382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051" y="-23185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Pup mass-loss rate &lt; 4.2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x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10</a:t>
            </a:r>
            <a:r>
              <a:rPr lang="en-US" sz="2400" baseline="300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-6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M</a:t>
            </a:r>
            <a:r>
              <a:rPr lang="en-US" sz="2400" baseline="-250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sun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/yr</a:t>
            </a:r>
            <a:endParaRPr lang="en-US" sz="2400" dirty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6200"/>
            <a:ext cx="8686800" cy="584776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mechanisms for </a:t>
            </a:r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489" y="1045925"/>
            <a:ext cx="54864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289" y="4839360"/>
            <a:ext cx="41148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450850"/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dirty="0" smtClean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89" y="2907087"/>
            <a:ext cx="41910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508000"/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 bwMode="auto">
          <a:xfrm>
            <a:off x="6045088" y="848537"/>
            <a:ext cx="2489312" cy="18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 bwMode="auto">
          <a:xfrm>
            <a:off x="6263957" y="4839360"/>
            <a:ext cx="2041843" cy="20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 bwMode="auto">
          <a:xfrm>
            <a:off x="6045088" y="2791657"/>
            <a:ext cx="2540091" cy="18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60" y="141111"/>
            <a:ext cx="733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The embedded wind shock (EWS) mechanism should occur in all O stars</a:t>
            </a:r>
            <a:endParaRPr lang="en-US" sz="2400" dirty="0">
              <a:solidFill>
                <a:srgbClr val="558E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260" y="1373481"/>
            <a:ext cx="289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</a:rPr>
              <a:t>But other mechanisms can dominate, especially in young clusters/</a:t>
            </a:r>
            <a:r>
              <a:rPr lang="en-US" dirty="0" err="1" smtClean="0">
                <a:solidFill>
                  <a:srgbClr val="F7710D"/>
                </a:solidFill>
              </a:rPr>
              <a:t>SFRs</a:t>
            </a:r>
            <a:endParaRPr lang="en-US" dirty="0">
              <a:solidFill>
                <a:srgbClr val="F7710D"/>
              </a:solidFill>
            </a:endParaRPr>
          </a:p>
        </p:txBody>
      </p:sp>
      <p:pic>
        <p:nvPicPr>
          <p:cNvPr id="4" name="Picture 3" descr="CCCP_Townsley_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64" y="1373481"/>
            <a:ext cx="4992696" cy="5017200"/>
          </a:xfrm>
          <a:prstGeom prst="rect">
            <a:avLst/>
          </a:prstGeom>
        </p:spPr>
      </p:pic>
      <p:pic>
        <p:nvPicPr>
          <p:cNvPr id="5" name="Picture 4" descr="eta-carinae-gl-2002-001498-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6" y="4383851"/>
            <a:ext cx="2508536" cy="20068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88074" y="3913481"/>
            <a:ext cx="2784593" cy="470370"/>
          </a:xfrm>
          <a:prstGeom prst="straightConnector1">
            <a:avLst/>
          </a:prstGeom>
          <a:ln>
            <a:solidFill>
              <a:srgbClr val="E7EE4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456" y="3640667"/>
            <a:ext cx="250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EE43"/>
                </a:solidFill>
              </a:rPr>
              <a:t>Like colliding wind shocks (CWS) in </a:t>
            </a:r>
            <a:r>
              <a:rPr lang="en-US" dirty="0" err="1" smtClean="0">
                <a:solidFill>
                  <a:srgbClr val="E7EE43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E7EE43"/>
                </a:solidFill>
              </a:rPr>
              <a:t> Car</a:t>
            </a:r>
            <a:endParaRPr lang="en-US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coran_RXTE_AJ_2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351"/>
            <a:ext cx="9144000" cy="5685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9680" y="6304298"/>
            <a:ext cx="180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7EE43"/>
                </a:solidFill>
              </a:rPr>
              <a:t>Corcoran et al. 2005</a:t>
            </a:r>
            <a:endParaRPr lang="en-US" sz="1400" dirty="0">
              <a:solidFill>
                <a:srgbClr val="E7EE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34" y="0"/>
            <a:ext cx="501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558ED5"/>
                </a:solidFill>
              </a:rPr>
              <a:t> Car RXTE X-ray light curve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P_Townsley_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47" y="0"/>
            <a:ext cx="68245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747" y="884125"/>
            <a:ext cx="2312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</a:rPr>
              <a:t>Chandra Carina Complex Project (</a:t>
            </a:r>
            <a:r>
              <a:rPr lang="en-US" dirty="0" err="1" smtClean="0">
                <a:solidFill>
                  <a:srgbClr val="F7710D"/>
                </a:solidFill>
              </a:rPr>
              <a:t>Townsley</a:t>
            </a:r>
            <a:r>
              <a:rPr lang="en-US" dirty="0" smtClean="0">
                <a:solidFill>
                  <a:srgbClr val="F7710D"/>
                </a:solidFill>
              </a:rPr>
              <a:t>)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in_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05" y="127000"/>
            <a:ext cx="3384200" cy="637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5034" y="6477001"/>
            <a:ext cx="180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E7EE43"/>
                </a:solidFill>
              </a:rPr>
              <a:t>Parkin</a:t>
            </a:r>
            <a:r>
              <a:rPr lang="en-US" sz="1400" dirty="0" smtClean="0">
                <a:solidFill>
                  <a:srgbClr val="E7EE43"/>
                </a:solidFill>
              </a:rPr>
              <a:t> et al. 2011</a:t>
            </a:r>
            <a:endParaRPr lang="en-US" sz="1400" dirty="0">
              <a:solidFill>
                <a:srgbClr val="E7EE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321" y="498325"/>
            <a:ext cx="408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Hydrodynamics simulations of the colliding wind shock mechanism explain much of the observed X-ray properties</a:t>
            </a:r>
            <a:endParaRPr lang="en-US" sz="2400" dirty="0">
              <a:solidFill>
                <a:srgbClr val="558E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21" y="2909576"/>
            <a:ext cx="40896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hard emission (~5 </a:t>
            </a:r>
            <a:r>
              <a:rPr lang="en-US" sz="2400" dirty="0" err="1" smtClean="0">
                <a:solidFill>
                  <a:srgbClr val="E7EE43"/>
                </a:solidFill>
              </a:rPr>
              <a:t>keV</a:t>
            </a:r>
            <a:r>
              <a:rPr lang="en-US" sz="2400" dirty="0" smtClean="0">
                <a:solidFill>
                  <a:srgbClr val="E7EE43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L</a:t>
            </a:r>
            <a:r>
              <a:rPr lang="en-US" sz="2400" baseline="-25000" dirty="0" smtClean="0">
                <a:solidFill>
                  <a:srgbClr val="E7EE43"/>
                </a:solidFill>
              </a:rPr>
              <a:t>x</a:t>
            </a:r>
            <a:r>
              <a:rPr lang="en-US" sz="2400" dirty="0" smtClean="0">
                <a:solidFill>
                  <a:srgbClr val="E7EE43"/>
                </a:solidFill>
              </a:rPr>
              <a:t> ~ 10</a:t>
            </a:r>
            <a:r>
              <a:rPr lang="en-US" sz="2400" baseline="30000" dirty="0" smtClean="0">
                <a:solidFill>
                  <a:srgbClr val="E7EE43"/>
                </a:solidFill>
              </a:rPr>
              <a:t>35</a:t>
            </a:r>
            <a:r>
              <a:rPr lang="en-US" sz="2400" dirty="0" smtClean="0">
                <a:solidFill>
                  <a:srgbClr val="E7EE43"/>
                </a:solidFill>
              </a:rPr>
              <a:t> erg/</a:t>
            </a:r>
            <a:r>
              <a:rPr lang="en-US" sz="2400" dirty="0" err="1" smtClean="0">
                <a:solidFill>
                  <a:srgbClr val="E7EE43"/>
                </a:solidFill>
              </a:rPr>
              <a:t>s</a:t>
            </a:r>
            <a:endParaRPr lang="en-US" sz="2400" dirty="0" smtClean="0">
              <a:solidFill>
                <a:srgbClr val="E7EE43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orbital modulation of X-rays</a:t>
            </a:r>
            <a:endParaRPr lang="en-US" sz="2400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O_-_The_Carina_Nebula_(by)_crop_rot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20" y="2351531"/>
            <a:ext cx="5183180" cy="4241329"/>
          </a:xfrm>
          <a:prstGeom prst="rect">
            <a:avLst/>
          </a:prstGeom>
        </p:spPr>
      </p:pic>
      <p:pic>
        <p:nvPicPr>
          <p:cNvPr id="8" name="Picture 7" descr="trumpler14_cxc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8" y="0"/>
            <a:ext cx="4444654" cy="399710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56479" y="6592860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Carina: ESO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99710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14: </a:t>
            </a:r>
            <a:r>
              <a:rPr lang="en-US" altLang="zh-TW" sz="1200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 </a:t>
            </a:r>
            <a:endParaRPr lang="zh-TW" altLang="en-US" sz="1200" i="1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479" y="2492963"/>
            <a:ext cx="2930040" cy="2775185"/>
          </a:xfrm>
          <a:prstGeom prst="rect">
            <a:avLst/>
          </a:prstGeom>
          <a:noFill/>
          <a:ln>
            <a:solidFill>
              <a:srgbClr val="F771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440297" y="1956741"/>
            <a:ext cx="1416183" cy="536222"/>
          </a:xfrm>
          <a:prstGeom prst="straightConnector1">
            <a:avLst/>
          </a:prstGeom>
          <a:ln w="12700">
            <a:solidFill>
              <a:srgbClr val="F771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163234" y="639703"/>
            <a:ext cx="3970399" cy="1317038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274742" y="2436518"/>
            <a:ext cx="2191925" cy="254000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7414" y="131704"/>
            <a:ext cx="27776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HD 93129A (O2If*) is the 2</a:t>
            </a:r>
            <a:r>
              <a:rPr lang="en-US" sz="2400" baseline="30000" dirty="0" smtClean="0">
                <a:solidFill>
                  <a:srgbClr val="D2E1FF"/>
                </a:solidFill>
              </a:rPr>
              <a:t>nd</a:t>
            </a:r>
            <a:r>
              <a:rPr lang="en-US" sz="2400" dirty="0" smtClean="0">
                <a:solidFill>
                  <a:srgbClr val="D2E1FF"/>
                </a:solidFill>
              </a:rPr>
              <a:t> brightest X-ray source in </a:t>
            </a:r>
            <a:r>
              <a:rPr lang="en-US" sz="2400" dirty="0" err="1" smtClean="0">
                <a:solidFill>
                  <a:srgbClr val="D2E1FF"/>
                </a:solidFill>
              </a:rPr>
              <a:t>Tr</a:t>
            </a:r>
            <a:r>
              <a:rPr lang="en-US" sz="2400" dirty="0" smtClean="0">
                <a:solidFill>
                  <a:srgbClr val="D2E1FF"/>
                </a:solidFill>
              </a:rPr>
              <a:t> 14</a:t>
            </a:r>
            <a:endParaRPr lang="en-US" sz="24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HD93129A – O2 If*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massive (120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), luminous O star (10</a:t>
            </a:r>
            <a:r>
              <a:rPr lang="en-US" baseline="30000" dirty="0" smtClean="0"/>
              <a:t>6.1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sun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Strongest wind of any Galactic O star </a:t>
            </a:r>
            <a:br>
              <a:rPr lang="en-US" dirty="0" smtClean="0"/>
            </a:br>
            <a:r>
              <a:rPr lang="en-US" dirty="0" smtClean="0"/>
              <a:t>(2 X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/yr;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 = 3200 km/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1270112" y="4404552"/>
            <a:ext cx="2668842" cy="1417931"/>
            <a:chOff x="1270112" y="4404552"/>
            <a:chExt cx="2668842" cy="1417931"/>
          </a:xfrm>
        </p:grpSpPr>
        <p:sp>
          <p:nvSpPr>
            <p:cNvPr id="4" name="TextBox 3"/>
            <p:cNvSpPr txBox="1"/>
            <p:nvPr/>
          </p:nvSpPr>
          <p:spPr>
            <a:xfrm>
              <a:off x="1270112" y="5176152"/>
              <a:ext cx="2668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From H-alpha, assuming a smooth wind</a:t>
              </a:r>
              <a:endParaRPr lang="en-US" dirty="0">
                <a:solidFill>
                  <a:srgbClr val="F7710D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6200000" flipV="1">
              <a:off x="1487214" y="4621540"/>
              <a:ext cx="771600" cy="337623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21" y="487153"/>
            <a:ext cx="4646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There is an O3.5 companion with a separation of ~100 AU</a:t>
            </a:r>
          </a:p>
          <a:p>
            <a:pPr algn="ctr"/>
            <a:endParaRPr lang="en-US" sz="2400" dirty="0" smtClean="0">
              <a:solidFill>
                <a:srgbClr val="D2E1FF"/>
              </a:solidFill>
            </a:endParaRPr>
          </a:p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Non-thermal radio measurements indicate wind-wind interactions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0996" y="2828836"/>
            <a:ext cx="58220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7710D"/>
                </a:solidFill>
              </a:rPr>
              <a:t>But the vast majority of the X-rays come from embedded wind shocks in the O2If* primary</a:t>
            </a:r>
            <a:endParaRPr lang="en-US" sz="24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655968" y="818231"/>
            <a:ext cx="3797283" cy="1469715"/>
            <a:chOff x="1655968" y="818231"/>
            <a:chExt cx="3797283" cy="1469715"/>
          </a:xfrm>
        </p:grpSpPr>
        <p:sp>
          <p:nvSpPr>
            <p:cNvPr id="9" name="TextBox 8"/>
            <p:cNvSpPr txBox="1"/>
            <p:nvPr/>
          </p:nvSpPr>
          <p:spPr>
            <a:xfrm>
              <a:off x="1655968" y="818231"/>
              <a:ext cx="3797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CFF938"/>
                  </a:solidFill>
                </a:rPr>
                <a:t>Typical of O stars like </a:t>
              </a:r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z</a:t>
              </a:r>
              <a:r>
                <a:rPr lang="en-US" sz="2400" dirty="0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CFF938"/>
                  </a:solidFill>
                </a:rPr>
                <a:t>Pup</a:t>
              </a:r>
              <a:endParaRPr lang="en-US" sz="2400" dirty="0">
                <a:solidFill>
                  <a:srgbClr val="CFF938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4126193" y="1465127"/>
              <a:ext cx="1020008" cy="62563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"/>
          <p:cNvGrpSpPr/>
          <p:nvPr/>
        </p:nvGrpSpPr>
        <p:grpSpPr>
          <a:xfrm>
            <a:off x="4094610" y="2934277"/>
            <a:ext cx="3520335" cy="1501402"/>
            <a:chOff x="4094610" y="2934277"/>
            <a:chExt cx="3520335" cy="1501402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846396" y="2942659"/>
              <a:ext cx="670405" cy="653641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94610" y="3604682"/>
              <a:ext cx="3520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7710D"/>
                  </a:solidFill>
                </a:rPr>
                <a:t>small contribution from colliding wind shocks</a:t>
              </a:r>
              <a:endParaRPr lang="en-US" sz="2400" dirty="0">
                <a:solidFill>
                  <a:srgbClr val="F7710D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7404" y="257200"/>
            <a:ext cx="731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558ED5"/>
                </a:solidFill>
              </a:rPr>
              <a:t>Chandra </a:t>
            </a:r>
            <a:r>
              <a:rPr lang="en-US" sz="2400" dirty="0" smtClean="0">
                <a:solidFill>
                  <a:srgbClr val="558ED5"/>
                </a:solidFill>
              </a:rPr>
              <a:t>ACIS (low-res, CCD) spectrum of HD 93129A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96278" y="4493041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1435" y="449304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4636" y="439659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1248" y="4396591"/>
            <a:ext cx="7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787790" y="3998462"/>
            <a:ext cx="6767665" cy="1727822"/>
            <a:chOff x="168" y="2160"/>
            <a:chExt cx="5424" cy="1222"/>
          </a:xfrm>
        </p:grpSpPr>
        <p:pic>
          <p:nvPicPr>
            <p:cNvPr id="29" name="Picture 5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</p:spPr>
        </p:pic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pitchFamily="-112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77575" y="1417638"/>
            <a:ext cx="21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710D"/>
                </a:solidFill>
              </a:rPr>
              <a:t>HD 93129A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5676" y="5779966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6278" y="4493041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1435" y="449304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4636" y="439659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1248" y="4396591"/>
            <a:ext cx="7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7575" y="1417638"/>
            <a:ext cx="21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710D"/>
                </a:solidFill>
              </a:rPr>
              <a:t>HD 93129A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23246" y="4637716"/>
            <a:ext cx="152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sz="2400" b="1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1148" y="5397684"/>
            <a:ext cx="550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But the plasma </a:t>
            </a:r>
            <a:r>
              <a:rPr lang="en-US" sz="2400" b="1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temperature 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 </a:t>
            </a:r>
            <a:r>
              <a:rPr lang="en-US" sz="2400" b="1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little plasma with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kT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&gt; 8 million K </a:t>
            </a:r>
            <a:endParaRPr lang="en-US" sz="2400" dirty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106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Mg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334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7575" y="1417638"/>
            <a:ext cx="21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710D"/>
                </a:solidFill>
              </a:rPr>
              <a:t>HD 93129A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23246" y="4637716"/>
            <a:ext cx="152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sz="2400" b="1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1148" y="5397684"/>
            <a:ext cx="550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7EE4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Bound-free absorption in the wind is the cause of the observed X-ray hardness</a:t>
            </a:r>
            <a:endParaRPr lang="en-US" sz="2400" dirty="0">
              <a:solidFill>
                <a:srgbClr val="E7EE4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106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Mg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334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xii_84210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7" y="1138535"/>
            <a:ext cx="7654606" cy="55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697" y="283793"/>
            <a:ext cx="7654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X-ray line profiles show same characteristic shape</a:t>
            </a:r>
            <a:endParaRPr lang="en-US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1.8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59089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26815"/>
                </a:solidFill>
                <a:effectLst/>
              </a:rPr>
              <a:t>M-dot ~ 8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x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 10</a:t>
            </a:r>
            <a:r>
              <a:rPr lang="en-US" sz="2400" baseline="30000" dirty="0" smtClean="0">
                <a:solidFill>
                  <a:srgbClr val="F26815"/>
                </a:solidFill>
                <a:effectLst/>
              </a:rPr>
              <a:t>-6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M</a:t>
            </a:r>
            <a:r>
              <a:rPr lang="en-US" sz="2400" baseline="-25000" dirty="0" err="1" smtClean="0">
                <a:solidFill>
                  <a:srgbClr val="F26815"/>
                </a:solidFill>
                <a:effectLst/>
              </a:rPr>
              <a:t>sun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P_townsley_fi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78" y="0"/>
            <a:ext cx="57942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xii_84210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7" y="1138535"/>
            <a:ext cx="7654606" cy="55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3793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HD 93129A 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(O2 If*)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Mg XII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8.42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1.8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24" y="-85539"/>
            <a:ext cx="530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M-dot ~ 2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10</a:t>
            </a:r>
            <a:r>
              <a:rPr lang="en-US" sz="1800" baseline="300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-5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sun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/yr from </a:t>
            </a:r>
            <a:r>
              <a:rPr lang="en-US" sz="1800" b="1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unclumped</a:t>
            </a:r>
            <a:r>
              <a:rPr lang="en-US" sz="1800" b="1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6325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inf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~ 3200 km/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en-US" sz="1800" dirty="0" smtClean="0">
              <a:solidFill>
                <a:srgbClr val="CFF938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59089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26815"/>
                </a:solidFill>
                <a:effectLst/>
              </a:rPr>
              <a:t>M-dot ~ 8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x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 10</a:t>
            </a:r>
            <a:r>
              <a:rPr lang="en-US" sz="2400" baseline="30000" dirty="0" smtClean="0">
                <a:solidFill>
                  <a:srgbClr val="F26815"/>
                </a:solidFill>
                <a:effectLst/>
              </a:rPr>
              <a:t>-6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M</a:t>
            </a:r>
            <a:r>
              <a:rPr lang="en-US" sz="2400" baseline="-25000" dirty="0" err="1" smtClean="0">
                <a:solidFill>
                  <a:srgbClr val="F26815"/>
                </a:solidFill>
                <a:effectLst/>
              </a:rPr>
              <a:t>sun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2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Low-resolution </a:t>
            </a:r>
            <a:r>
              <a:rPr lang="en-US" sz="2800" i="1" dirty="0" smtClean="0"/>
              <a:t>Chandra </a:t>
            </a:r>
            <a:r>
              <a:rPr lang="en-US" sz="2800" dirty="0" smtClean="0"/>
              <a:t>CCD spectrum of HD93129A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15"/>
            <a:ext cx="8229600" cy="8923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Fit: thermal emission with wind + ISM absorption </a:t>
            </a:r>
            <a:r>
              <a:rPr lang="en-US" i="1" dirty="0" smtClean="0"/>
              <a:t>plus </a:t>
            </a:r>
            <a:r>
              <a:rPr lang="en-US" dirty="0" smtClean="0"/>
              <a:t>a second thermal component with just ISM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655968" y="818231"/>
            <a:ext cx="3797283" cy="1469715"/>
            <a:chOff x="1655968" y="818231"/>
            <a:chExt cx="3797283" cy="1469715"/>
          </a:xfrm>
        </p:grpSpPr>
        <p:sp>
          <p:nvSpPr>
            <p:cNvPr id="9" name="TextBox 8"/>
            <p:cNvSpPr txBox="1"/>
            <p:nvPr/>
          </p:nvSpPr>
          <p:spPr>
            <a:xfrm>
              <a:off x="1655968" y="818231"/>
              <a:ext cx="3797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CFF938"/>
                  </a:solidFill>
                </a:rPr>
                <a:t>Typical of O stars like </a:t>
              </a:r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z</a:t>
              </a:r>
              <a:r>
                <a:rPr lang="en-US" sz="2400" dirty="0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CFF938"/>
                  </a:solidFill>
                </a:rPr>
                <a:t>Pup</a:t>
              </a:r>
              <a:endParaRPr lang="en-US" sz="2400" dirty="0">
                <a:solidFill>
                  <a:srgbClr val="CFF938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4126193" y="1465127"/>
              <a:ext cx="1020008" cy="62563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/>
          <p:cNvGrpSpPr/>
          <p:nvPr/>
        </p:nvGrpSpPr>
        <p:grpSpPr>
          <a:xfrm>
            <a:off x="4094610" y="274490"/>
            <a:ext cx="4861242" cy="2013456"/>
            <a:chOff x="4198351" y="274490"/>
            <a:chExt cx="4270997" cy="2013456"/>
          </a:xfrm>
        </p:grpSpPr>
        <p:sp>
          <p:nvSpPr>
            <p:cNvPr id="12" name="TextBox 11"/>
            <p:cNvSpPr txBox="1"/>
            <p:nvPr/>
          </p:nvSpPr>
          <p:spPr>
            <a:xfrm>
              <a:off x="4198351" y="274490"/>
              <a:ext cx="4270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2400" baseline="-25000" dirty="0" smtClean="0">
                  <a:solidFill>
                    <a:srgbClr val="CFF938"/>
                  </a:solidFill>
                </a:rPr>
                <a:t>*</a:t>
              </a:r>
              <a:r>
                <a:rPr lang="en-US" sz="2400" dirty="0" smtClean="0">
                  <a:solidFill>
                    <a:srgbClr val="CFF938"/>
                  </a:solidFill>
                </a:rPr>
                <a:t>/</a:t>
              </a:r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k</a:t>
              </a:r>
              <a:r>
                <a:rPr lang="en-US" sz="2400" dirty="0" smtClean="0">
                  <a:solidFill>
                    <a:srgbClr val="CFF938"/>
                  </a:solidFill>
                </a:rPr>
                <a:t> = 0.03 (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corresp</a:t>
              </a:r>
              <a:r>
                <a:rPr lang="en-US" sz="2400" dirty="0" smtClean="0">
                  <a:solidFill>
                    <a:srgbClr val="CFF938"/>
                  </a:solidFill>
                </a:rPr>
                <a:t>. ~ 8 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x</a:t>
              </a:r>
              <a:r>
                <a:rPr lang="en-US" sz="2400" dirty="0" smtClean="0">
                  <a:solidFill>
                    <a:srgbClr val="CFF938"/>
                  </a:solidFill>
                </a:rPr>
                <a:t> 10</a:t>
              </a:r>
              <a:r>
                <a:rPr lang="en-US" sz="2400" baseline="30000" dirty="0" smtClean="0">
                  <a:solidFill>
                    <a:srgbClr val="CFF938"/>
                  </a:solidFill>
                </a:rPr>
                <a:t>-6</a:t>
              </a:r>
              <a:r>
                <a:rPr lang="en-US" sz="2400" dirty="0" smtClean="0">
                  <a:solidFill>
                    <a:srgbClr val="CFF938"/>
                  </a:solidFill>
                </a:rPr>
                <a:t> 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M</a:t>
              </a:r>
              <a:r>
                <a:rPr lang="en-US" sz="2400" baseline="-25000" dirty="0" err="1" smtClean="0">
                  <a:solidFill>
                    <a:srgbClr val="CFF938"/>
                  </a:solidFill>
                </a:rPr>
                <a:t>sun</a:t>
              </a:r>
              <a:r>
                <a:rPr lang="en-US" sz="2400" dirty="0" smtClean="0">
                  <a:solidFill>
                    <a:srgbClr val="CFF938"/>
                  </a:solidFill>
                </a:rPr>
                <a:t>/yr)</a:t>
              </a:r>
              <a:endParaRPr lang="en-US" sz="2400" dirty="0">
                <a:solidFill>
                  <a:srgbClr val="CFF938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6042523" y="1364501"/>
              <a:ext cx="1389340" cy="45755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"/>
          <p:cNvGrpSpPr/>
          <p:nvPr/>
        </p:nvGrpSpPr>
        <p:grpSpPr>
          <a:xfrm>
            <a:off x="4094610" y="2934277"/>
            <a:ext cx="3520335" cy="1501402"/>
            <a:chOff x="4094610" y="2934277"/>
            <a:chExt cx="3520335" cy="1501402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846396" y="2942659"/>
              <a:ext cx="670405" cy="653641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94610" y="3604682"/>
              <a:ext cx="3520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7710D"/>
                  </a:solidFill>
                </a:rPr>
                <a:t>small contribution from colliding wind shocks</a:t>
              </a:r>
              <a:endParaRPr lang="en-US" sz="2400" dirty="0">
                <a:solidFill>
                  <a:srgbClr val="F771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6200"/>
            <a:ext cx="8686800" cy="584776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mechanisms for </a:t>
            </a:r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489" y="1045925"/>
            <a:ext cx="54864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289" y="4839360"/>
            <a:ext cx="41148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450850"/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89" y="2907087"/>
            <a:ext cx="41910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508000"/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 bwMode="auto">
          <a:xfrm>
            <a:off x="6045088" y="848537"/>
            <a:ext cx="2489312" cy="18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 bwMode="auto">
          <a:xfrm>
            <a:off x="6263957" y="4839360"/>
            <a:ext cx="2041843" cy="20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 bwMode="auto">
          <a:xfrm>
            <a:off x="6045088" y="2791657"/>
            <a:ext cx="2540091" cy="18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1963" cy="1936750"/>
          </a:xfrm>
          <a:prstGeom prst="rect">
            <a:avLst/>
          </a:prstGeom>
          <a:noFill/>
        </p:spPr>
      </p:pic>
      <p:pic>
        <p:nvPicPr>
          <p:cNvPr id="17412" name="Picture 4" descr="m42fl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2066925" cy="2066925"/>
          </a:xfrm>
          <a:prstGeom prst="rect">
            <a:avLst/>
          </a:prstGeom>
          <a:noFill/>
        </p:spPr>
      </p:pic>
      <p:pic>
        <p:nvPicPr>
          <p:cNvPr id="17414" name="Picture 6" descr="m42_hst_c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62188"/>
            <a:ext cx="2514600" cy="2081212"/>
          </a:xfrm>
          <a:prstGeom prst="rect">
            <a:avLst/>
          </a:prstGeom>
          <a:noFill/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152400" y="1371600"/>
            <a:ext cx="1219200" cy="91440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524000" y="1371600"/>
            <a:ext cx="1143000" cy="91440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38200" y="2743200"/>
            <a:ext cx="990600" cy="9144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81000" y="3657600"/>
            <a:ext cx="457200" cy="99060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828800" y="3657600"/>
            <a:ext cx="609600" cy="99060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981200" y="990600"/>
            <a:ext cx="1752600" cy="426720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1981200" y="6172200"/>
            <a:ext cx="1752600" cy="0"/>
          </a:xfrm>
          <a:prstGeom prst="line">
            <a:avLst/>
          </a:prstGeom>
          <a:noFill/>
          <a:ln w="12700">
            <a:solidFill>
              <a:srgbClr val="F3E9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733800" y="6553200"/>
            <a:ext cx="1752600" cy="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6553200"/>
            <a:ext cx="2133600" cy="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562600" y="632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~7’</a:t>
            </a:r>
          </a:p>
        </p:txBody>
      </p:sp>
      <p:pic>
        <p:nvPicPr>
          <p:cNvPr id="17425" name="Picture 17" descr="orion_xr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990600"/>
            <a:ext cx="5181600" cy="5175250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103313" y="4100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zh-TW" altLang="en-US">
              <a:effectLst/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990600" y="5257800"/>
            <a:ext cx="990600" cy="9144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200400" y="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Orion Nebula Cluster: age ~ 1Myr; </a:t>
            </a:r>
            <a:b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400" dirty="0" err="1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d</a:t>
            </a: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~ 450pc</a:t>
            </a:r>
            <a:endParaRPr lang="en-US" altLang="zh-TW" sz="24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685800"/>
            <a:ext cx="5372100" cy="5364163"/>
          </a:xfrm>
          <a:prstGeom prst="rect">
            <a:avLst/>
          </a:prstGeom>
          <a:noFill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Color coding of x-ray energy: </a:t>
            </a:r>
            <a:r>
              <a:rPr lang="en-US" altLang="zh-TW" dirty="0">
                <a:solidFill>
                  <a:srgbClr val="BD19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&lt;1keV,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>
                <a:solidFill>
                  <a:srgbClr val="C9FF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1keV &lt; E &lt; 2.5keV,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&gt;2.5keV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952500" y="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i="1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Chandra</a:t>
            </a: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 ~10</a:t>
            </a:r>
            <a:r>
              <a:rPr lang="en-US" altLang="zh-TW" sz="2400" baseline="300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6</a:t>
            </a: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seconds,</a:t>
            </a:r>
            <a:r>
              <a:rPr lang="en-US" altLang="zh-TW" sz="24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COUP (Penn. St.)</a:t>
            </a:r>
            <a:endParaRPr lang="en-US" altLang="zh-TW" sz="24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685800"/>
            <a:ext cx="5372100" cy="5364163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981200" y="61722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</a:rPr>
              <a:t>q</a:t>
            </a:r>
            <a:r>
              <a:rPr lang="en-US" altLang="zh-TW" baseline="300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1</a:t>
            </a:r>
            <a:r>
              <a:rPr lang="en-US" altLang="zh-TW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Ori</a:t>
            </a:r>
            <a:r>
              <a:rPr lang="en-US" altLang="zh-TW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 C (O7 V)</a:t>
            </a:r>
            <a:r>
              <a:rPr lang="en-US" altLang="zh-TW" dirty="0">
                <a:solidFill>
                  <a:srgbClr val="F7710D"/>
                </a:solidFill>
                <a:effectLst/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 </a:t>
            </a: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 flipV="1">
            <a:off x="4648200" y="3505200"/>
            <a:ext cx="838200" cy="2743200"/>
          </a:xfrm>
          <a:prstGeom prst="line">
            <a:avLst/>
          </a:prstGeom>
          <a:noFill/>
          <a:ln w="1587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8437" name="Picture 5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pitchFamily="-112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8436" name="Picture 4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pitchFamily="-112" charset="2"/>
                  <a:ea typeface="新細明體" pitchFamily="-112" charset="-120"/>
                  <a:cs typeface="新細明體" pitchFamily="-112" charset="-120"/>
                  <a:sym typeface="Symbol" pitchFamily="-112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pitchFamily="-112" charset="-120"/>
                  <a:cs typeface="新細明體" pitchFamily="-112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pitchFamily="-112" charset="-120"/>
                  <a:cs typeface="新細明體" pitchFamily="-112" charset="-120"/>
                </a:rPr>
                <a:t> Ori C</a:t>
              </a:r>
            </a:p>
          </p:txBody>
        </p:sp>
      </p:grp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14914" y="0"/>
            <a:ext cx="83534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i="1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Chandra</a:t>
            </a:r>
            <a:r>
              <a:rPr lang="en-US" altLang="zh-TW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HETGS</a:t>
            </a:r>
            <a:endParaRPr lang="en-US" altLang="zh-TW" sz="32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28600" y="28194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  <a:sym typeface="Symbol" pitchFamily="-112" charset="2"/>
              </a:rPr>
              <a:t></a:t>
            </a:r>
            <a:r>
              <a:rPr lang="en-US" altLang="zh-TW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1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Ori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C: hotter plasma, narrower emission lines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28600" y="55626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</a:rPr>
              <a:t>z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12" charset="0"/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Pup (O4 I): cooler plasma, broad emission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229379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</p:spPr>
        </p:pic>
        <p:sp>
          <p:nvSpPr>
            <p:cNvPr id="229380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pitchFamily="-112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22938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</p:spPr>
        </p:pic>
        <p:sp>
          <p:nvSpPr>
            <p:cNvPr id="22938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pitchFamily="-112" charset="2"/>
                  <a:ea typeface="新細明體" pitchFamily="-112" charset="-120"/>
                  <a:cs typeface="新細明體" pitchFamily="-112" charset="-120"/>
                  <a:sym typeface="Symbol" pitchFamily="-112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pitchFamily="-112" charset="-120"/>
                  <a:cs typeface="新細明體" pitchFamily="-112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pitchFamily="-112" charset="-120"/>
                  <a:cs typeface="新細明體" pitchFamily="-112" charset="-120"/>
                </a:rPr>
                <a:t> Ori C</a:t>
              </a:r>
            </a:p>
          </p:txBody>
        </p:sp>
      </p:grpSp>
      <p:sp>
        <p:nvSpPr>
          <p:cNvPr id="229384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2200275" y="3657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ffectLst/>
                <a:ea typeface="新細明體" pitchFamily="-112" charset="-120"/>
                <a:cs typeface="新細明體" pitchFamily="-112" charset="-120"/>
              </a:rPr>
              <a:t>Si XIII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Si XIV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Mg XI</a:t>
            </a:r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22098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Mg XII</a:t>
            </a: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1581150" y="152400"/>
            <a:ext cx="608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TW" sz="24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H-like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/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He-like</a:t>
            </a:r>
            <a: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0" y="60325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Differential emission measure </a:t>
            </a:r>
            <a:br>
              <a:rPr lang="en-US" altLang="zh-TW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1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(temperature distribution)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5410200" y="2057400"/>
            <a:ext cx="3276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</a:rPr>
              <a:t>q</a:t>
            </a:r>
            <a:r>
              <a:rPr lang="en-US" altLang="zh-TW" sz="2400" b="1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1</a:t>
            </a:r>
            <a:r>
              <a:rPr lang="en-US" altLang="zh-TW" sz="2400" b="1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sz="2400" b="1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Ori</a:t>
            </a:r>
            <a:r>
              <a:rPr lang="en-US" altLang="zh-TW" sz="2400" b="1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C:</a:t>
            </a:r>
          </a:p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peak near 30 million K</a:t>
            </a:r>
          </a:p>
          <a:p>
            <a:pPr>
              <a:spcBef>
                <a:spcPct val="50000"/>
              </a:spcBef>
            </a:pPr>
            <a:endParaRPr lang="en-US" altLang="zh-TW" sz="2400" dirty="0" smtClean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-112" charset="-120"/>
              <a:cs typeface="新細明體" pitchFamily="-112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Non-magnetic O </a:t>
            </a: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stars, peak at a few million K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524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250887" name="Picture 7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476091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Text Box 1027"/>
          <p:cNvSpPr txBox="1">
            <a:spLocks noChangeArrowheads="1"/>
          </p:cNvSpPr>
          <p:nvPr/>
        </p:nvSpPr>
        <p:spPr bwMode="auto">
          <a:xfrm>
            <a:off x="533400" y="88612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Radiation-driven</a:t>
            </a:r>
            <a:r>
              <a:rPr lang="en-US" sz="36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star </a:t>
            </a:r>
            <a:r>
              <a:rPr lang="en-US" sz="3600" b="1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winds</a:t>
            </a:r>
          </a:p>
        </p:txBody>
      </p: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571500" y="2209800"/>
            <a:ext cx="8001000" cy="4318001"/>
            <a:chOff x="240" y="807"/>
            <a:chExt cx="5040" cy="2720"/>
          </a:xfrm>
        </p:grpSpPr>
        <p:sp>
          <p:nvSpPr>
            <p:cNvPr id="310275" name="Text Box 3"/>
            <p:cNvSpPr txBox="1">
              <a:spLocks noChangeArrowheads="1"/>
            </p:cNvSpPr>
            <p:nvPr/>
          </p:nvSpPr>
          <p:spPr bwMode="auto">
            <a:xfrm>
              <a:off x="3792" y="3216"/>
              <a:ext cx="1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dirty="0" err="1">
                  <a:solidFill>
                    <a:srgbClr val="E7EE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Prinja</a:t>
              </a:r>
              <a:r>
                <a:rPr lang="en-US" sz="1000" dirty="0">
                  <a:solidFill>
                    <a:srgbClr val="E7EE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et al. 1992, </a:t>
              </a:r>
              <a:r>
                <a:rPr lang="en-US" sz="1000" dirty="0" err="1">
                  <a:solidFill>
                    <a:srgbClr val="E7EE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ApJ</a:t>
              </a:r>
              <a:r>
                <a:rPr lang="en-US" sz="1000" dirty="0">
                  <a:solidFill>
                    <a:srgbClr val="E7EE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390, 266</a:t>
              </a:r>
            </a:p>
          </p:txBody>
        </p:sp>
        <p:pic>
          <p:nvPicPr>
            <p:cNvPr id="30730" name="Picture 4" descr="prinja_CIV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807"/>
              <a:ext cx="5016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77" name="Text Box 5"/>
            <p:cNvSpPr txBox="1">
              <a:spLocks noChangeArrowheads="1"/>
            </p:cNvSpPr>
            <p:nvPr/>
          </p:nvSpPr>
          <p:spPr bwMode="auto">
            <a:xfrm>
              <a:off x="2215" y="3236"/>
              <a:ext cx="17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Velocity  (km/</a:t>
              </a:r>
              <a:r>
                <a:rPr lang="en-US" sz="2400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sz="2400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  <p:sp>
        <p:nvSpPr>
          <p:cNvPr id="229398" name="Text Box 1046"/>
          <p:cNvSpPr txBox="1">
            <a:spLocks noChangeArrowheads="1"/>
          </p:cNvSpPr>
          <p:nvPr/>
        </p:nvSpPr>
        <p:spPr bwMode="auto">
          <a:xfrm>
            <a:off x="3505200" y="3124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FF"/>
                </a:solidFill>
                <a:effectLst/>
              </a:rPr>
              <a:t>v</a:t>
            </a:r>
            <a:r>
              <a:rPr lang="en-US" sz="1400" b="1" baseline="-25000" dirty="0">
                <a:solidFill>
                  <a:srgbClr val="0000FF"/>
                </a:solidFill>
                <a:effectLst/>
              </a:rPr>
              <a:t>∞</a:t>
            </a:r>
            <a:r>
              <a:rPr lang="en-US" sz="1400" b="1" dirty="0">
                <a:solidFill>
                  <a:srgbClr val="0000FF"/>
                </a:solidFill>
                <a:effectLst/>
              </a:rPr>
              <a:t>=2350 km/</a:t>
            </a:r>
            <a:r>
              <a:rPr lang="en-US" sz="1400" b="1" dirty="0" err="1">
                <a:solidFill>
                  <a:srgbClr val="0000FF"/>
                </a:solidFill>
                <a:effectLst/>
              </a:rPr>
              <a:t>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99" name="Line 1047"/>
          <p:cNvSpPr>
            <a:spLocks noChangeShapeType="1"/>
          </p:cNvSpPr>
          <p:nvPr/>
        </p:nvSpPr>
        <p:spPr bwMode="auto">
          <a:xfrm>
            <a:off x="4191000" y="3429000"/>
            <a:ext cx="0" cy="9906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725323"/>
            <a:ext cx="48006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 spectrum: C IV 1548, 1551 Å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00" y="914400"/>
            <a:ext cx="6096000" cy="914400"/>
            <a:chOff x="762000" y="914400"/>
            <a:chExt cx="6096000" cy="914400"/>
          </a:xfrm>
        </p:grpSpPr>
        <p:grpSp>
          <p:nvGrpSpPr>
            <p:cNvPr id="2" name="Group 1045"/>
            <p:cNvGrpSpPr>
              <a:grpSpLocks/>
            </p:cNvGrpSpPr>
            <p:nvPr/>
          </p:nvGrpSpPr>
          <p:grpSpPr bwMode="auto">
            <a:xfrm>
              <a:off x="762000" y="914400"/>
              <a:ext cx="6096000" cy="914400"/>
              <a:chOff x="720" y="720"/>
              <a:chExt cx="3840" cy="576"/>
            </a:xfrm>
          </p:grpSpPr>
          <p:sp>
            <p:nvSpPr>
              <p:cNvPr id="229380" name="Text Box 1028"/>
              <p:cNvSpPr txBox="1">
                <a:spLocks noChangeArrowheads="1"/>
              </p:cNvSpPr>
              <p:nvPr/>
            </p:nvSpPr>
            <p:spPr bwMode="auto">
              <a:xfrm>
                <a:off x="1045" y="816"/>
                <a:ext cx="351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charset="2"/>
                    <a:cs typeface="Symbol" charset="2"/>
                  </a:rPr>
                  <a:t>z</a:t>
                </a:r>
                <a:r>
                  <a:rPr lang="en-US" sz="2400" dirty="0" smtClean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Pup (O4 supergiant):  </a:t>
                </a:r>
                <a:r>
                  <a:rPr lang="en-US" sz="2400" i="1" dirty="0" smtClean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sz="2400" dirty="0" smtClean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~ few </a:t>
                </a:r>
                <a:r>
                  <a:rPr lang="en-US" sz="2400" dirty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</a:t>
                </a:r>
                <a:r>
                  <a:rPr lang="en-US" sz="2400" baseline="30000" dirty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-6</a:t>
                </a:r>
                <a:r>
                  <a:rPr lang="en-US" sz="2400" dirty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sz="2400" baseline="-25000" dirty="0" err="1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sun</a:t>
                </a:r>
                <a:r>
                  <a:rPr lang="en-US" sz="2400" dirty="0">
                    <a:solidFill>
                      <a:srgbClr val="D2E1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/yr</a:t>
                </a:r>
              </a:p>
            </p:txBody>
          </p:sp>
          <p:sp>
            <p:nvSpPr>
              <p:cNvPr id="229381" name="Oval 1029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" name="Oval 1030"/>
            <p:cNvSpPr>
              <a:spLocks noChangeArrowheads="1"/>
            </p:cNvSpPr>
            <p:nvPr/>
          </p:nvSpPr>
          <p:spPr bwMode="auto">
            <a:xfrm>
              <a:off x="4410972" y="1095021"/>
              <a:ext cx="76200" cy="76200"/>
            </a:xfrm>
            <a:prstGeom prst="ellipse">
              <a:avLst/>
            </a:prstGeom>
            <a:solidFill>
              <a:srgbClr val="D2E1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7300"/>
            <a:ext cx="4343400" cy="31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381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Dipole magnetic field </a:t>
            </a:r>
            <a:b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(&gt; 1 </a:t>
            </a:r>
            <a:r>
              <a:rPr lang="en-US" altLang="zh-TW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kG</a:t>
            </a: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) measured on </a:t>
            </a:r>
            <a:b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  <a:sym typeface="Symbol" pitchFamily="-112" charset="2"/>
              </a:rPr>
              <a:t></a:t>
            </a:r>
            <a:r>
              <a:rPr lang="en-US" altLang="zh-TW" sz="2800" baseline="300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1</a:t>
            </a: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sz="2800" dirty="0" err="1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Ori</a:t>
            </a:r>
            <a:r>
              <a:rPr lang="en-US" altLang="zh-TW" sz="2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C</a:t>
            </a:r>
            <a:endParaRPr lang="en-US" altLang="zh-TW" sz="28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36324" y="4640484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Magnetic field obliquity, </a:t>
            </a:r>
            <a:b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400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12" charset="2"/>
                <a:ea typeface="新細明體" pitchFamily="-112" charset="-120"/>
                <a:cs typeface="新細明體" pitchFamily="-112" charset="-120"/>
                <a:sym typeface="Symbol" pitchFamily="-112" charset="2"/>
              </a:rPr>
              <a:t></a:t>
            </a: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~ 45</a:t>
            </a:r>
            <a:r>
              <a:rPr lang="en-US" altLang="zh-TW" sz="2400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o</a:t>
            </a:r>
            <a:endParaRPr lang="en-US" altLang="zh-TW" sz="2400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17524" y="3886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8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Wade et al. (2006)</a:t>
            </a:r>
            <a:endParaRPr lang="en-US" altLang="zh-TW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pic>
        <p:nvPicPr>
          <p:cNvPr id="8" name="rrm-o25-i75-b60-redt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" y="2652376"/>
            <a:ext cx="4205624" cy="4205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5678" y="260634"/>
            <a:ext cx="39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</a:rPr>
              <a:t>Zeeman magnetic field measurements</a:t>
            </a:r>
            <a:endParaRPr lang="en-US" dirty="0">
              <a:solidFill>
                <a:srgbClr val="F7710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349628"/>
            <a:ext cx="28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EE43"/>
                </a:solidFill>
              </a:rPr>
              <a:t>R. Townsend</a:t>
            </a:r>
            <a:endParaRPr lang="en-US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</p:spPr>
      </p:pic>
      <p:pic>
        <p:nvPicPr>
          <p:cNvPr id="196611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temperature</a:t>
            </a:r>
            <a:endParaRPr lang="en-US" altLang="zh-TW" sz="2000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emission measure</a:t>
            </a:r>
            <a:endParaRPr lang="en-US" altLang="zh-TW" sz="2000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MHD simulations of magnetically channeled wind</a:t>
            </a:r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181100" y="5786825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Channeled collision is close to head-on – </a:t>
            </a:r>
            <a:b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at 1000+ km s</a:t>
            </a:r>
            <a:r>
              <a:rPr lang="en-US" altLang="zh-TW" sz="2400" baseline="300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-1</a:t>
            </a: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: </a:t>
            </a:r>
            <a:r>
              <a:rPr lang="en-US" altLang="zh-TW" sz="2400" i="1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T</a:t>
            </a: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= 10</a:t>
            </a:r>
            <a:r>
              <a:rPr lang="en-US" altLang="zh-TW" sz="2400" baseline="300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7</a:t>
            </a: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+ K 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  <p:bldP spid="1966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485900" y="762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Emission measure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572000" y="61722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contour encloses T &gt; 10</a:t>
            </a:r>
            <a:r>
              <a:rPr lang="en-US" altLang="zh-TW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6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K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50530" name="Picture 2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</p:spPr>
        </p:pic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009650" y="0"/>
            <a:ext cx="7124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MHD simulations show multi-10</a:t>
            </a:r>
            <a:r>
              <a:rPr lang="en-US" altLang="zh-TW" sz="2400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6</a:t>
            </a: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K plasma, </a:t>
            </a:r>
            <a:b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moving slowly, ~1R</a:t>
            </a:r>
            <a:r>
              <a:rPr lang="en-US" altLang="zh-TW" sz="2400" baseline="-25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*</a:t>
            </a:r>
            <a:r>
              <a:rPr lang="en-US" altLang="zh-TW" sz="24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above photosphere</a:t>
            </a:r>
            <a:endParaRPr lang="en-US" altLang="zh-TW" sz="2400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572000" y="61722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contour encloses T &gt; 10</a:t>
            </a:r>
            <a:r>
              <a:rPr lang="en-US" altLang="zh-TW" baseline="30000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6</a:t>
            </a: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 K</a:t>
            </a:r>
            <a:endParaRPr lang="en-US" altLang="zh-TW" dirty="0">
              <a:solidFill>
                <a:srgbClr val="E7EE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90466" name="Picture 2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</p:spPr>
        </p:pic>
        <p:sp>
          <p:nvSpPr>
            <p:cNvPr id="190469" name="Line 5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Differential emission measure </a:t>
            </a:r>
            <a:br>
              <a:rPr lang="en-US" altLang="zh-TW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</a:br>
            <a:r>
              <a:rPr lang="en-US" altLang="zh-TW" sz="1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(temperature distribution)</a:t>
            </a:r>
            <a:endParaRPr lang="en-US" altLang="zh-TW" sz="1800" dirty="0">
              <a:solidFill>
                <a:srgbClr val="558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pic>
        <p:nvPicPr>
          <p:cNvPr id="151557" name="Picture 5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800600" cy="3424238"/>
          </a:xfrm>
          <a:prstGeom prst="rect">
            <a:avLst/>
          </a:prstGeom>
          <a:noFill/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191000" y="498475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E7EE43"/>
                </a:solidFill>
                <a:effectLst/>
                <a:ea typeface="新細明體" pitchFamily="-112" charset="-120"/>
                <a:cs typeface="新細明體" pitchFamily="-112" charset="-120"/>
              </a:rPr>
              <a:t>MHD simulation of </a:t>
            </a:r>
            <a:r>
              <a:rPr lang="en-US" altLang="zh-TW" dirty="0">
                <a:solidFill>
                  <a:srgbClr val="E7EE43"/>
                </a:solidFill>
                <a:effectLst/>
                <a:latin typeface="Symbol" pitchFamily="-112" charset="2"/>
                <a:ea typeface="新細明體" pitchFamily="-112" charset="-120"/>
                <a:cs typeface="新細明體" pitchFamily="-112" charset="-120"/>
                <a:sym typeface="Symbol" pitchFamily="-112" charset="2"/>
              </a:rPr>
              <a:t></a:t>
            </a:r>
            <a:r>
              <a:rPr lang="en-US" altLang="zh-TW" baseline="30000" dirty="0">
                <a:solidFill>
                  <a:srgbClr val="E7EE43"/>
                </a:solidFill>
                <a:effectLst/>
                <a:ea typeface="新細明體" pitchFamily="-112" charset="-120"/>
                <a:cs typeface="新細明體" pitchFamily="-112" charset="-120"/>
              </a:rPr>
              <a:t>1</a:t>
            </a:r>
            <a:r>
              <a:rPr lang="en-US" altLang="zh-TW" dirty="0">
                <a:solidFill>
                  <a:srgbClr val="E7EE43"/>
                </a:solidFill>
                <a:effectLst/>
                <a:ea typeface="新細明體" pitchFamily="-112" charset="-120"/>
                <a:cs typeface="新細明體" pitchFamily="-112" charset="-120"/>
              </a:rPr>
              <a:t> </a:t>
            </a:r>
            <a:r>
              <a:rPr lang="en-US" altLang="zh-TW" dirty="0" err="1">
                <a:solidFill>
                  <a:srgbClr val="E7EE43"/>
                </a:solidFill>
                <a:effectLst/>
                <a:ea typeface="新細明體" pitchFamily="-112" charset="-120"/>
                <a:cs typeface="新細明體" pitchFamily="-112" charset="-120"/>
              </a:rPr>
              <a:t>Ori</a:t>
            </a:r>
            <a:r>
              <a:rPr lang="en-US" altLang="zh-TW" dirty="0">
                <a:solidFill>
                  <a:srgbClr val="E7EE43"/>
                </a:solidFill>
                <a:effectLst/>
                <a:ea typeface="新細明體" pitchFamily="-112" charset="-120"/>
                <a:cs typeface="新細明體" pitchFamily="-112" charset="-120"/>
              </a:rPr>
              <a:t> C reproduces the observed differential emission measure</a:t>
            </a:r>
            <a:endParaRPr lang="en-US" altLang="zh-TW" dirty="0">
              <a:solidFill>
                <a:srgbClr val="E7EE43"/>
              </a:solidFill>
              <a:effectLst/>
              <a:latin typeface="Verdana" pitchFamily="-112" charset="0"/>
              <a:ea typeface="新細明體" pitchFamily="-112" charset="-120"/>
              <a:cs typeface="新細明體" pitchFamily="-112" charset="-120"/>
            </a:endParaRPr>
          </a:p>
        </p:txBody>
      </p:sp>
      <p:pic>
        <p:nvPicPr>
          <p:cNvPr id="151562" name="Picture 10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447800"/>
            <a:ext cx="395763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04131" name="Rectangle 3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304138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30413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30414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304141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304142" name="Text Box 14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30414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30414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304147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30414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30414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304150" name="Text Box 2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30415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30415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304154" name="Picture 26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 l="11572" t="3044" r="9491" b="11218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11572" t="3044" r="9491" b="11218"/>
                  <a:stretch>
                    <a:fillRect/>
                  </a:stretch>
                </p:blipFill>
              </mc:Fallback>
            </mc:AlternateContent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</p:grpSp>
      <p:sp>
        <p:nvSpPr>
          <p:cNvPr id="304157" name="Text Box 29"/>
          <p:cNvSpPr txBox="1">
            <a:spLocks noChangeArrowheads="1"/>
          </p:cNvSpPr>
          <p:nvPr/>
        </p:nvSpPr>
        <p:spPr bwMode="auto">
          <a:xfrm>
            <a:off x="876300" y="762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i="1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sz="24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04158" name="Text Box 30"/>
          <p:cNvSpPr txBox="1">
            <a:spLocks noChangeArrowheads="1"/>
          </p:cNvSpPr>
          <p:nvPr/>
        </p:nvSpPr>
        <p:spPr bwMode="auto">
          <a:xfrm>
            <a:off x="1257300" y="6172200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>
                <a:solidFill>
                  <a:srgbClr val="E7EE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(r)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(i)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(f)</a:t>
            </a:r>
          </a:p>
        </p:txBody>
      </p:sp>
      <p:sp>
        <p:nvSpPr>
          <p:cNvPr id="314384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14385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314387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(r)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(i)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(f)</a:t>
            </a:r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745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58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r>
              <a:rPr lang="en-US" altLang="zh-TW" i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</a:t>
            </a: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strength of the local UV radiation field.  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8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9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0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(r)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accent2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(i)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(f)</a:t>
            </a:r>
          </a:p>
        </p:txBody>
      </p:sp>
      <p:sp>
        <p:nvSpPr>
          <p:cNvPr id="318479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8480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318481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0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If you know the UV intensity emitted from the star’s surface, it thus becomes a diagnostic of the distance that the x-ray emitting plasma is from the star’s surface.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5" name="Picture 3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</p:spPr>
      </p:pic>
      <p:pic>
        <p:nvPicPr>
          <p:cNvPr id="305171" name="Picture 19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305180" name="Picture 28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305173" name="Line 21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5179" name="Text Box 27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305183" name="Picture 31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6200"/>
            <a:ext cx="8686800" cy="584776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mechanisms for </a:t>
            </a:r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489" y="1045925"/>
            <a:ext cx="54864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289" y="4962550"/>
            <a:ext cx="41148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450850"/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89" y="2783160"/>
            <a:ext cx="41910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508000"/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088" y="848537"/>
            <a:ext cx="2489312" cy="18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351" y="4784227"/>
            <a:ext cx="2041843" cy="20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5088" y="2799235"/>
            <a:ext cx="2540091" cy="18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785" y="289350"/>
            <a:ext cx="66721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58ED5"/>
                </a:solidFill>
              </a:rPr>
              <a:t>Conclusions</a:t>
            </a:r>
            <a:endParaRPr lang="en-US" sz="3200" dirty="0">
              <a:solidFill>
                <a:srgbClr val="558E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85" y="1253851"/>
            <a:ext cx="7588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4638"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</a:t>
            </a:r>
            <a:r>
              <a:rPr lang="en-US" sz="2400" b="1" dirty="0" smtClean="0">
                <a:solidFill>
                  <a:srgbClr val="E7EE43"/>
                </a:solidFill>
              </a:rPr>
              <a:t>Shock processes in O star winds </a:t>
            </a:r>
            <a:r>
              <a:rPr lang="en-US" sz="2400" dirty="0" smtClean="0">
                <a:solidFill>
                  <a:srgbClr val="E7EE43"/>
                </a:solidFill>
              </a:rPr>
              <a:t>convert kinetic energy to heat and X-rays</a:t>
            </a:r>
          </a:p>
          <a:p>
            <a:pPr marL="450850" indent="-274638"/>
            <a:endParaRPr lang="en-US" sz="2400" dirty="0" smtClean="0">
              <a:solidFill>
                <a:srgbClr val="E7EE43"/>
              </a:solidFill>
            </a:endParaRPr>
          </a:p>
          <a:p>
            <a:pPr marL="450850" indent="-274638"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Three different mechanisms can operate</a:t>
            </a:r>
          </a:p>
          <a:p>
            <a:pPr marL="450850" indent="-274638"/>
            <a:endParaRPr lang="en-US" sz="2400" dirty="0" smtClean="0">
              <a:solidFill>
                <a:srgbClr val="E7EE43"/>
              </a:solidFill>
            </a:endParaRPr>
          </a:p>
          <a:p>
            <a:pPr marL="450850" indent="-274638"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Harder and stronger emission from CWS and MCWS</a:t>
            </a:r>
          </a:p>
          <a:p>
            <a:pPr marL="450850" indent="-274638"/>
            <a:endParaRPr lang="en-US" sz="2400" dirty="0" smtClean="0">
              <a:solidFill>
                <a:srgbClr val="E7EE43"/>
              </a:solidFill>
            </a:endParaRPr>
          </a:p>
          <a:p>
            <a:pPr marL="450850" indent="-274638"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But significant and sometimes moderately hard X-ray emission from EWS too</a:t>
            </a:r>
          </a:p>
          <a:p>
            <a:pPr marL="450850" indent="-274638"/>
            <a:endParaRPr lang="en-US" sz="2400" dirty="0" smtClean="0">
              <a:solidFill>
                <a:srgbClr val="E7EE43"/>
              </a:solidFill>
            </a:endParaRPr>
          </a:p>
          <a:p>
            <a:pPr marL="450850" indent="-274638">
              <a:buFont typeface="Arial"/>
              <a:buChar char="•"/>
            </a:pPr>
            <a:r>
              <a:rPr lang="en-US" sz="2400" dirty="0" smtClean="0">
                <a:solidFill>
                  <a:srgbClr val="E7EE43"/>
                </a:solidFill>
              </a:rPr>
              <a:t> Wind absorption effects are significant and can be used as a clumping-independent mass-loss rate diagnostic: </a:t>
            </a:r>
            <a:r>
              <a:rPr lang="en-US" sz="2400" b="1" dirty="0" smtClean="0">
                <a:solidFill>
                  <a:srgbClr val="E7EE43"/>
                </a:solidFill>
              </a:rPr>
              <a:t>mass lass rates are lower </a:t>
            </a:r>
            <a:r>
              <a:rPr lang="en-US" sz="2400" dirty="0" smtClean="0">
                <a:solidFill>
                  <a:srgbClr val="E7EE43"/>
                </a:solidFill>
              </a:rPr>
              <a:t>(factors of 3 to 5) than previously thought</a:t>
            </a:r>
            <a:endParaRPr lang="en-US" sz="2400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6200"/>
            <a:ext cx="8686800" cy="584776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sz="3200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mechanisms for </a:t>
            </a:r>
            <a:r>
              <a:rPr lang="en-US" sz="32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489" y="1045925"/>
            <a:ext cx="54864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289" y="4962550"/>
            <a:ext cx="41148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450850"/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dirty="0" smtClean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89" y="2783160"/>
            <a:ext cx="4191000" cy="83099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508000" indent="-508000"/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400" dirty="0">
                <a:solidFill>
                  <a:srgbClr val="D2E1FF">
                    <a:alpha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088" y="848537"/>
            <a:ext cx="2489312" cy="18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 bwMode="auto">
          <a:xfrm>
            <a:off x="6339351" y="4784227"/>
            <a:ext cx="2041843" cy="20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 bwMode="auto">
          <a:xfrm>
            <a:off x="6045088" y="2799235"/>
            <a:ext cx="2540091" cy="18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657673" y="5142288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Owocki, Cooper, Cohen 1999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45" y="2022593"/>
            <a:ext cx="3007415" cy="30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Radiation-driven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 winds are inherently unstable: shocks, X-rays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rbel"/>
              <a:ea typeface="+mj-ea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66" y="1603654"/>
            <a:ext cx="3007415" cy="3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Self-excited instability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2585" y="1602304"/>
            <a:ext cx="468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Excited by turbulence imposed at the wind base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04426" y="515836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Feldmeier,Puls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Pauldrach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1997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553" y="2022497"/>
            <a:ext cx="4689137" cy="306888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93366" y="54330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710D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numerical simulations of the line-driving instability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710D"/>
              </a:solidFill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rbel"/>
              <a:ea typeface="+mj-ea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46649</TotalTime>
  <Words>2148</Words>
  <Application>Microsoft Macintosh PowerPoint</Application>
  <PresentationFormat>On-screen Show (4:3)</PresentationFormat>
  <Paragraphs>339</Paragraphs>
  <Slides>70</Slides>
  <Notes>47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Equation</vt:lpstr>
      <vt:lpstr>X-rays from Young Massive Stars</vt:lpstr>
      <vt:lpstr>O Stars are the brightest X-ray sources in young clusters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Chandra HETGS</vt:lpstr>
      <vt:lpstr>Morphology – line widths</vt:lpstr>
      <vt:lpstr>Morphology – line widths</vt:lpstr>
      <vt:lpstr>Slide 17</vt:lpstr>
      <vt:lpstr>Slide 18</vt:lpstr>
      <vt:lpstr>Slide 19</vt:lpstr>
      <vt:lpstr>Slide 20</vt:lpstr>
      <vt:lpstr>Slide 21</vt:lpstr>
      <vt:lpstr>Wind opacity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Mass-loss rate conclusions</vt:lpstr>
      <vt:lpstr>Slide 36</vt:lpstr>
      <vt:lpstr>Slide 37</vt:lpstr>
      <vt:lpstr>Slide 38</vt:lpstr>
      <vt:lpstr>Slide 39</vt:lpstr>
      <vt:lpstr>Slide 40</vt:lpstr>
      <vt:lpstr>Slide 41</vt:lpstr>
      <vt:lpstr>HD93129A – O2 If*</vt:lpstr>
      <vt:lpstr>Slide 43</vt:lpstr>
      <vt:lpstr>Slide 44</vt:lpstr>
      <vt:lpstr>Its X-ray spectrum is hard</vt:lpstr>
      <vt:lpstr>Its X-ray spectrum is hard</vt:lpstr>
      <vt:lpstr>Its X-ray spectrum is hard</vt:lpstr>
      <vt:lpstr>Its X-ray spectrum is hard</vt:lpstr>
      <vt:lpstr>Slide 49</vt:lpstr>
      <vt:lpstr>Slide 50</vt:lpstr>
      <vt:lpstr>Low-resolution Chandra CCD spectrum of HD93129A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139</cp:revision>
  <dcterms:created xsi:type="dcterms:W3CDTF">2011-01-19T02:12:35Z</dcterms:created>
  <dcterms:modified xsi:type="dcterms:W3CDTF">2011-01-19T02:12:58Z</dcterms:modified>
</cp:coreProperties>
</file>