
<file path=[Content_Types].xml><?xml version="1.0" encoding="utf-8"?>
<Types xmlns="http://schemas.openxmlformats.org/package/2006/content-types">
  <Override PartName="/ppt/slideLayouts/slideLayout1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embeddings/Microsoft_Equation4.bin" ContentType="application/vnd.openxmlformats-officedocument.oleObject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Default Extension="rels" ContentType="application/vnd.openxmlformats-package.relationships+xml"/>
  <Override PartName="/ppt/notesMasters/notesMaster1.xml" ContentType="application/vnd.openxmlformats-officedocument.presentationml.notesMaster+xml"/>
  <Override PartName="/ppt/notesSlides/notesSlide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3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44.xml" ContentType="application/vnd.openxmlformats-officedocument.presentationml.slide+xml"/>
  <Override PartName="/ppt/slides/slide40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slideLayouts/slideLayout13.xml" ContentType="application/vnd.openxmlformats-officedocument.presentationml.slideLayout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embeddings/oleObject1.bin" ContentType="application/vnd.openxmlformats-officedocument.oleObject"/>
  <Override PartName="/ppt/embeddings/Microsoft_Equation5.bin" ContentType="application/vnd.openxmlformats-officedocument.oleObject"/>
  <Override PartName="/ppt/embeddings/Microsoft_Equation1.bin" ContentType="application/vnd.openxmlformats-officedocument.oleObject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Default Extension="bin" ContentType="application/vnd.openxmlformats-officedocument.presentationml.printerSettings"/>
  <Default Extension="wmf" ContentType="image/x-wmf"/>
  <Override PartName="/ppt/notesSlides/notesSlide40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viewProps.xml" ContentType="application/vnd.openxmlformats-officedocument.presentationml.viewProps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docProps/app.xml" ContentType="application/vnd.openxmlformats-officedocument.extended-properties+xml"/>
  <Override PartName="/ppt/notesSlides/notesSlide37.xml" ContentType="application/vnd.openxmlformats-officedocument.presentationml.notesSlide+xml"/>
  <Override PartName="/ppt/slides/slide45.xml" ContentType="application/vnd.openxmlformats-officedocument.presentationml.slide+xml"/>
  <Override PartName="/ppt/slides/slide41.xml" ContentType="application/vnd.openxmlformats-officedocument.presentationml.slide+xml"/>
  <Default Extension="png" ContentType="image/png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slides/slide3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embeddings/Microsoft_Equation6.bin" ContentType="application/vnd.openxmlformats-officedocument.oleObject"/>
  <Override PartName="/ppt/embeddings/Microsoft_Equation2.bin" ContentType="application/vnd.openxmlformats-officedocument.oleObject"/>
  <Override PartName="/ppt/presProps.xml" ContentType="application/vnd.openxmlformats-officedocument.presentationml.presProps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3.xml" ContentType="application/vnd.openxmlformats-officedocument.presentationml.slide+xml"/>
  <Override PartName="/docProps/core.xml" ContentType="application/vnd.openxmlformats-package.core-properties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Default Extension="xml" ContentType="application/xml"/>
  <Override PartName="/ppt/notesSlides/notesSlide9.xml" ContentType="application/vnd.openxmlformats-officedocument.presentationml.notesSlide+xml"/>
  <Override PartName="/ppt/theme/theme2.xml" ContentType="application/vnd.openxmlformats-officedocument.theme+xml"/>
  <Override PartName="/ppt/notesSlides/notesSlide45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46.xml" ContentType="application/vnd.openxmlformats-officedocument.presentationml.slide+xml"/>
  <Override PartName="/ppt/slides/slide42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embeddings/Microsoft_Equation7.bin" ContentType="application/vnd.openxmlformats-officedocument.oleObject"/>
  <Override PartName="/ppt/embeddings/Microsoft_Equation3.bin" ContentType="application/vnd.openxmlformats-officedocument.oleObject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8"/>
  </p:notesMasterIdLst>
  <p:sldIdLst>
    <p:sldId id="403" r:id="rId2"/>
    <p:sldId id="898" r:id="rId3"/>
    <p:sldId id="899" r:id="rId4"/>
    <p:sldId id="952" r:id="rId5"/>
    <p:sldId id="905" r:id="rId6"/>
    <p:sldId id="925" r:id="rId7"/>
    <p:sldId id="879" r:id="rId8"/>
    <p:sldId id="990" r:id="rId9"/>
    <p:sldId id="880" r:id="rId10"/>
    <p:sldId id="927" r:id="rId11"/>
    <p:sldId id="607" r:id="rId12"/>
    <p:sldId id="705" r:id="rId13"/>
    <p:sldId id="688" r:id="rId14"/>
    <p:sldId id="608" r:id="rId15"/>
    <p:sldId id="954" r:id="rId16"/>
    <p:sldId id="953" r:id="rId17"/>
    <p:sldId id="712" r:id="rId18"/>
    <p:sldId id="928" r:id="rId19"/>
    <p:sldId id="934" r:id="rId20"/>
    <p:sldId id="710" r:id="rId21"/>
    <p:sldId id="936" r:id="rId22"/>
    <p:sldId id="935" r:id="rId23"/>
    <p:sldId id="961" r:id="rId24"/>
    <p:sldId id="711" r:id="rId25"/>
    <p:sldId id="763" r:id="rId26"/>
    <p:sldId id="968" r:id="rId27"/>
    <p:sldId id="815" r:id="rId28"/>
    <p:sldId id="967" r:id="rId29"/>
    <p:sldId id="814" r:id="rId30"/>
    <p:sldId id="923" r:id="rId31"/>
    <p:sldId id="713" r:id="rId32"/>
    <p:sldId id="949" r:id="rId33"/>
    <p:sldId id="942" r:id="rId34"/>
    <p:sldId id="974" r:id="rId35"/>
    <p:sldId id="975" r:id="rId36"/>
    <p:sldId id="947" r:id="rId37"/>
    <p:sldId id="690" r:id="rId38"/>
    <p:sldId id="982" r:id="rId39"/>
    <p:sldId id="937" r:id="rId40"/>
    <p:sldId id="983" r:id="rId41"/>
    <p:sldId id="981" r:id="rId42"/>
    <p:sldId id="992" r:id="rId43"/>
    <p:sldId id="818" r:id="rId44"/>
    <p:sldId id="984" r:id="rId45"/>
    <p:sldId id="985" r:id="rId46"/>
    <p:sldId id="987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-106" charset="0"/>
        <a:ea typeface="ＭＳ Ｐゴシック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-106" charset="0"/>
        <a:ea typeface="ＭＳ Ｐゴシック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-106" charset="0"/>
        <a:ea typeface="ＭＳ Ｐゴシック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-106" charset="0"/>
        <a:ea typeface="ＭＳ Ｐゴシック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-106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-106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-106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-106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pitchFamily="-106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2E1FF"/>
    <a:srgbClr val="FF0000"/>
    <a:srgbClr val="F3C556"/>
    <a:srgbClr val="F26815"/>
    <a:srgbClr val="F3E962"/>
    <a:srgbClr val="3E3E3E"/>
    <a:srgbClr val="4D4D4D"/>
    <a:srgbClr val="F3F055"/>
    <a:srgbClr val="41FA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 showGuides="1">
      <p:cViewPr varScale="1">
        <p:scale>
          <a:sx n="135" d="100"/>
          <a:sy n="135" d="100"/>
        </p:scale>
        <p:origin x="-1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ea typeface="+mn-ea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ea typeface="+mn-ea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ea typeface="+mn-ea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pitchFamily="-106" charset="0"/>
                <a:ea typeface="新細明體" pitchFamily="-106" charset="-120"/>
              </a:defRPr>
            </a:lvl1pPr>
          </a:lstStyle>
          <a:p>
            <a:fld id="{B2714DB1-0717-4F68-ACB0-4241B9FFC03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746A5-82C5-4CF4-BCDA-C9B4EA74A31A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9E8-9501-4623-9762-284C5F499A70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F726FB05-A0B6-4A38-A53A-C178C3F00B84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11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9E11A586-7205-4AD5-A6D2-10355BACD142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12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4AF3FAE6-4E64-45A0-B847-A136D965340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13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 smtClean="0">
              <a:latin typeface="Times New Roman" pitchFamily="-106" charset="0"/>
              <a:ea typeface="新細明體" pitchFamily="-106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45F8CF0-4F2A-4E80-84C3-FA8DD90E93FF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14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45F8CF0-4F2A-4E80-84C3-FA8DD90E93FF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15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45F8CF0-4F2A-4E80-84C3-FA8DD90E93FF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16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AA85E5BE-A006-4044-B6D6-6ACA7C1CEE64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17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212D2-9547-8E40-AED8-6C637651EBE1}" type="slidenum">
              <a:rPr lang="en-US">
                <a:latin typeface="Cochi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18</a:t>
            </a:fld>
            <a:endParaRPr lang="en-US">
              <a:latin typeface="Cochi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ochi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312D65F-93C6-45CD-AF2B-63BA0558D811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19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571B5DB-D6FE-4E9B-B33C-0859B88B46E6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20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21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22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23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D3B12599-AFEE-4952-B9C8-462856C3ED62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24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03A0C188-12F0-4AC5-8997-8B35F536ECC7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25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CBEF7-F262-4808-8405-6A65A02F640F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7961990-8010-4B70-AF8C-DE5B2B137D5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27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7961990-8010-4B70-AF8C-DE5B2B137D5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28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836A5A5D-16A0-4DE4-9D39-F7D6DF880A8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29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92DABB2-2DE5-42D3-AEAD-78404F7EDDAB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30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3CB8FCED-9B0C-435B-82BD-FBC8904F702D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31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32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altLang="zh-TW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altLang="zh-TW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altLang="zh-TW" dirty="0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2B2903B6-89A2-42EC-9ADE-56707DAC77BD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37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 smtClean="0">
              <a:latin typeface="Times New Roman" pitchFamily="-106" charset="0"/>
              <a:ea typeface="新細明體" pitchFamily="-106" charset="-12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38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39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A71AE363-DB9B-4841-A8A4-8D6606F14182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40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312D65F-93C6-45CD-AF2B-63BA0558D811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43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312D65F-93C6-45CD-AF2B-63BA0558D811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44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312D65F-93C6-45CD-AF2B-63BA0558D811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45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312D65F-93C6-45CD-AF2B-63BA0558D811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46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E5BA44D0-4786-4235-95F1-75A4D69E0A89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5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E5BA44D0-4786-4235-95F1-75A4D69E0A89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6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9E8-9501-4623-9762-284C5F499A70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9E8-9501-4623-9762-284C5F499A70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9E8-9501-4623-9762-284C5F499A70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9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Equation5.bin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29.png"/><Relationship Id="rId5" Type="http://schemas.openxmlformats.org/officeDocument/2006/relationships/oleObject" Target="../embeddings/Microsoft_Equation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29.png"/><Relationship Id="rId5" Type="http://schemas.openxmlformats.org/officeDocument/2006/relationships/oleObject" Target="../embeddings/Microsoft_Equation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0" y="4572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4025" indent="-454025" algn="ctr" eaLnBrk="0" hangingPunct="0">
              <a:spcBef>
                <a:spcPts val="360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Line Shapes in Hot Stars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36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Hydrodynamics &amp; </a:t>
            </a:r>
            <a:r>
              <a:rPr lang="en-US" sz="2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Wind Mass-Loss </a:t>
            </a:r>
            <a:r>
              <a:rPr lang="en-US" sz="2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Rates</a:t>
            </a:r>
            <a:endParaRPr lang="en-US" sz="32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876800"/>
            <a:ext cx="21574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876800"/>
            <a:ext cx="118903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" descr="fexvii_15014_both_smooth_2mods_meg_feb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876800"/>
            <a:ext cx="22209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24100" y="2209800"/>
            <a:ext cx="4495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David Cohen</a:t>
            </a:r>
            <a:b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Swarthmore College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00800" y="4876800"/>
            <a:ext cx="2590800" cy="1600200"/>
            <a:chOff x="279400" y="336550"/>
            <a:chExt cx="8585200" cy="6184900"/>
          </a:xfrm>
        </p:grpSpPr>
        <p:pic>
          <p:nvPicPr>
            <p:cNvPr id="8" name="Picture 1" descr="zpup_taustar_fit_feb09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9400" y="336550"/>
              <a:ext cx="8585200" cy="618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4"/>
            <p:cNvCxnSpPr>
              <a:cxnSpLocks noChangeShapeType="1"/>
            </p:cNvCxnSpPr>
            <p:nvPr/>
          </p:nvCxnSpPr>
          <p:spPr bwMode="auto">
            <a:xfrm>
              <a:off x="2895600" y="1676400"/>
              <a:ext cx="1143000" cy="1066800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7"/>
            <p:cNvCxnSpPr>
              <a:cxnSpLocks noChangeShapeType="1"/>
            </p:cNvCxnSpPr>
            <p:nvPr/>
          </p:nvCxnSpPr>
          <p:spPr bwMode="auto">
            <a:xfrm rot="16200000" flipV="1">
              <a:off x="6324600" y="4114800"/>
              <a:ext cx="914400" cy="3048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12" name="TextBox 11"/>
          <p:cNvSpPr txBox="1"/>
          <p:nvPr/>
        </p:nvSpPr>
        <p:spPr>
          <a:xfrm>
            <a:off x="914400" y="3429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D2E1FF"/>
                </a:solidFill>
              </a:rPr>
              <a:t>with Maurice </a:t>
            </a:r>
            <a:r>
              <a:rPr lang="en-US" sz="1800" dirty="0" err="1" smtClean="0">
                <a:solidFill>
                  <a:srgbClr val="D2E1FF"/>
                </a:solidFill>
              </a:rPr>
              <a:t>Leutenegger</a:t>
            </a:r>
            <a:r>
              <a:rPr lang="en-US" sz="1800" dirty="0" smtClean="0">
                <a:solidFill>
                  <a:srgbClr val="D2E1FF"/>
                </a:solidFill>
              </a:rPr>
              <a:t>, Stan </a:t>
            </a:r>
            <a:r>
              <a:rPr lang="en-US" sz="1800" dirty="0" err="1" smtClean="0">
                <a:solidFill>
                  <a:srgbClr val="D2E1FF"/>
                </a:solidFill>
              </a:rPr>
              <a:t>Owocki</a:t>
            </a:r>
            <a:r>
              <a:rPr lang="en-US" sz="1800" dirty="0" smtClean="0">
                <a:solidFill>
                  <a:srgbClr val="D2E1FF"/>
                </a:solidFill>
              </a:rPr>
              <a:t>, Rich Townsend, </a:t>
            </a:r>
            <a:br>
              <a:rPr lang="en-US" sz="1800" dirty="0" smtClean="0">
                <a:solidFill>
                  <a:srgbClr val="D2E1FF"/>
                </a:solidFill>
              </a:rPr>
            </a:br>
            <a:r>
              <a:rPr lang="en-US" sz="1800" dirty="0" smtClean="0">
                <a:solidFill>
                  <a:srgbClr val="D2E1FF"/>
                </a:solidFill>
              </a:rPr>
              <a:t>Emma </a:t>
            </a:r>
            <a:r>
              <a:rPr lang="en-US" sz="1800" dirty="0" err="1" smtClean="0">
                <a:solidFill>
                  <a:srgbClr val="D2E1FF"/>
                </a:solidFill>
              </a:rPr>
              <a:t>Wollman</a:t>
            </a:r>
            <a:r>
              <a:rPr lang="en-US" sz="1800" dirty="0" smtClean="0">
                <a:solidFill>
                  <a:srgbClr val="D2E1FF"/>
                </a:solidFill>
              </a:rPr>
              <a:t> (‘09), James MacArthur (‘11)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mat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778" y="819476"/>
            <a:ext cx="5244444" cy="5219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10583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D2E1FF"/>
                </a:solidFill>
              </a:rPr>
              <a:t>observer </a:t>
            </a:r>
            <a:br>
              <a:rPr lang="en-US" sz="1800" dirty="0" smtClean="0">
                <a:solidFill>
                  <a:srgbClr val="D2E1FF"/>
                </a:solidFill>
              </a:rPr>
            </a:br>
            <a:r>
              <a:rPr lang="en-US" sz="1800" dirty="0" smtClean="0">
                <a:solidFill>
                  <a:srgbClr val="D2E1FF"/>
                </a:solidFill>
              </a:rPr>
              <a:t>on left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5000" y="304800"/>
            <a:ext cx="5334000" cy="1907977"/>
            <a:chOff x="1905000" y="304800"/>
            <a:chExt cx="5334000" cy="1907977"/>
          </a:xfrm>
        </p:grpSpPr>
        <p:sp>
          <p:nvSpPr>
            <p:cNvPr id="4" name="TextBox 3"/>
            <p:cNvSpPr txBox="1"/>
            <p:nvPr/>
          </p:nvSpPr>
          <p:spPr>
            <a:xfrm>
              <a:off x="3009900" y="3048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D2E1FF"/>
                  </a:solidFill>
                </a:rPr>
                <a:t>isovelocity</a:t>
              </a:r>
              <a:r>
                <a:rPr lang="en-US" dirty="0" smtClean="0">
                  <a:solidFill>
                    <a:srgbClr val="D2E1FF"/>
                  </a:solidFill>
                </a:rPr>
                <a:t> contours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5000" y="18288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-0.8v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8400" y="1219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-0.6v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1400" y="75902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-0.2v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7620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+0.2v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12954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+0.6v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0" y="19050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+0.8v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67600" y="4114800"/>
            <a:ext cx="152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optical depth </a:t>
            </a:r>
            <a:r>
              <a:rPr lang="en-US" dirty="0" smtClean="0">
                <a:solidFill>
                  <a:srgbClr val="F26815"/>
                </a:solidFill>
              </a:rPr>
              <a:t>contours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5410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26815"/>
                </a:solidFill>
                <a:latin typeface="Symbol" charset="2"/>
                <a:cs typeface="Symbol" charset="2"/>
              </a:rPr>
              <a:t>t</a:t>
            </a:r>
            <a:r>
              <a:rPr lang="en-US" sz="1400" dirty="0" smtClean="0">
                <a:solidFill>
                  <a:srgbClr val="F26815"/>
                </a:solidFill>
                <a:latin typeface="Symbol" charset="2"/>
                <a:cs typeface="Symbol" charset="2"/>
              </a:rPr>
              <a:t> </a:t>
            </a:r>
            <a:r>
              <a:rPr lang="en-US" sz="1400" dirty="0" smtClean="0">
                <a:solidFill>
                  <a:srgbClr val="F26815"/>
                </a:solidFill>
              </a:rPr>
              <a:t>= 0.3</a:t>
            </a:r>
            <a:endParaRPr lang="en-US" sz="1400" baseline="-25000" dirty="0" smtClean="0">
              <a:solidFill>
                <a:srgbClr val="F2681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4191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26815"/>
                </a:solidFill>
                <a:latin typeface="Symbol" charset="2"/>
                <a:cs typeface="Symbol" charset="2"/>
              </a:rPr>
              <a:t>t</a:t>
            </a:r>
            <a:r>
              <a:rPr lang="en-US" sz="1400" dirty="0" smtClean="0">
                <a:solidFill>
                  <a:srgbClr val="F26815"/>
                </a:solidFill>
                <a:latin typeface="Symbol" charset="2"/>
                <a:cs typeface="Symbol" charset="2"/>
              </a:rPr>
              <a:t> </a:t>
            </a:r>
            <a:r>
              <a:rPr lang="en-US" sz="1400" dirty="0" smtClean="0">
                <a:solidFill>
                  <a:srgbClr val="F26815"/>
                </a:solidFill>
              </a:rPr>
              <a:t>= 1</a:t>
            </a:r>
            <a:endParaRPr lang="en-US" sz="1400" baseline="-25000" dirty="0" smtClean="0">
              <a:solidFill>
                <a:srgbClr val="F2681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35784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26815"/>
                </a:solidFill>
                <a:latin typeface="Symbol" charset="2"/>
                <a:cs typeface="Symbol" charset="2"/>
              </a:rPr>
              <a:t>t</a:t>
            </a:r>
            <a:r>
              <a:rPr lang="en-US" sz="1400" dirty="0" smtClean="0">
                <a:solidFill>
                  <a:srgbClr val="F26815"/>
                </a:solidFill>
                <a:latin typeface="Symbol" charset="2"/>
                <a:cs typeface="Symbol" charset="2"/>
              </a:rPr>
              <a:t> </a:t>
            </a:r>
            <a:r>
              <a:rPr lang="en-US" sz="1400" dirty="0" smtClean="0">
                <a:solidFill>
                  <a:srgbClr val="F26815"/>
                </a:solidFill>
              </a:rPr>
              <a:t>= 3</a:t>
            </a:r>
            <a:endParaRPr lang="en-US" sz="1400" baseline="-25000" dirty="0" smtClean="0">
              <a:solidFill>
                <a:srgbClr val="F268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1041"/>
          <p:cNvGraphicFramePr>
            <a:graphicFrameLocks noChangeAspect="1"/>
          </p:cNvGraphicFramePr>
          <p:nvPr/>
        </p:nvGraphicFramePr>
        <p:xfrm>
          <a:off x="3429000" y="2528888"/>
          <a:ext cx="2286000" cy="1433512"/>
        </p:xfrm>
        <a:graphic>
          <a:graphicData uri="http://schemas.openxmlformats.org/presentationml/2006/ole">
            <p:oleObj spid="_x0000_s108546" name="Equation" r:id="rId4" imgW="787400" imgH="495300" progId="Equation.3">
              <p:embed/>
            </p:oleObj>
          </a:graphicData>
        </a:graphic>
      </p:graphicFrame>
      <p:cxnSp>
        <p:nvCxnSpPr>
          <p:cNvPr id="108548" name="Straight Arrow Connector 6"/>
          <p:cNvCxnSpPr>
            <a:cxnSpLocks noChangeShapeType="1"/>
          </p:cNvCxnSpPr>
          <p:nvPr/>
        </p:nvCxnSpPr>
        <p:spPr bwMode="auto">
          <a:xfrm rot="5400000">
            <a:off x="5105400" y="1447800"/>
            <a:ext cx="1371600" cy="1066800"/>
          </a:xfrm>
          <a:prstGeom prst="straightConnector1">
            <a:avLst/>
          </a:prstGeom>
          <a:noFill/>
          <a:ln w="9525">
            <a:solidFill>
              <a:srgbClr val="F3E962"/>
            </a:solidFill>
            <a:round/>
            <a:headEnd/>
            <a:tailEnd type="arrow" w="med" len="med"/>
          </a:ln>
        </p:spPr>
      </p:cxnSp>
      <p:cxnSp>
        <p:nvCxnSpPr>
          <p:cNvPr id="108549" name="Straight Arrow Connector 7"/>
          <p:cNvCxnSpPr>
            <a:cxnSpLocks noChangeShapeType="1"/>
          </p:cNvCxnSpPr>
          <p:nvPr/>
        </p:nvCxnSpPr>
        <p:spPr bwMode="auto">
          <a:xfrm rot="16200000" flipH="1">
            <a:off x="3467100" y="1638300"/>
            <a:ext cx="1752600" cy="457200"/>
          </a:xfrm>
          <a:prstGeom prst="straightConnector1">
            <a:avLst/>
          </a:prstGeom>
          <a:noFill/>
          <a:ln w="9525">
            <a:solidFill>
              <a:srgbClr val="F3E962"/>
            </a:solidFill>
            <a:round/>
            <a:headEnd/>
            <a:tailEnd type="arrow" w="med" len="med"/>
          </a:ln>
        </p:spPr>
      </p:cxnSp>
      <p:cxnSp>
        <p:nvCxnSpPr>
          <p:cNvPr id="108550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5524500" y="4229100"/>
            <a:ext cx="990600" cy="762000"/>
          </a:xfrm>
          <a:prstGeom prst="straightConnector1">
            <a:avLst/>
          </a:prstGeom>
          <a:noFill/>
          <a:ln w="9525">
            <a:solidFill>
              <a:srgbClr val="F3E962"/>
            </a:solidFill>
            <a:round/>
            <a:headEnd/>
            <a:tailEnd type="arrow" w="med" len="med"/>
          </a:ln>
        </p:spPr>
      </p:cxnSp>
      <p:cxnSp>
        <p:nvCxnSpPr>
          <p:cNvPr id="108551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4305300" y="4457700"/>
            <a:ext cx="990600" cy="457200"/>
          </a:xfrm>
          <a:prstGeom prst="straightConnector1">
            <a:avLst/>
          </a:prstGeom>
          <a:noFill/>
          <a:ln w="9525">
            <a:solidFill>
              <a:srgbClr val="F3E962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1676400" y="381000"/>
            <a:ext cx="2895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opacity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of the </a:t>
            </a:r>
            <a:r>
              <a:rPr lang="en-US" b="1" dirty="0">
                <a:solidFill>
                  <a:srgbClr val="F268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cold wind</a:t>
            </a:r>
            <a:r>
              <a:rPr lang="en-US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component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0" y="681038"/>
            <a:ext cx="3124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wind mass-loss 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5181600"/>
            <a:ext cx="3124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wind terminal velocity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5334000"/>
            <a:ext cx="3124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radius of the star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858000" y="1524000"/>
            <a:ext cx="1905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+mn-ea"/>
            </a:endParaRP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6916738" y="1524000"/>
          <a:ext cx="1693862" cy="583357"/>
        </p:xfrm>
        <a:graphic>
          <a:graphicData uri="http://schemas.openxmlformats.org/presentationml/2006/ole">
            <p:oleObj spid="_x0000_s108547" name="Equation" r:id="rId5" imgW="774700" imgH="266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 descr="ewollman_v2_slide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155575"/>
            <a:ext cx="8753475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1027"/>
          <p:cNvSpPr txBox="1">
            <a:spLocks noChangeArrowheads="1"/>
          </p:cNvSpPr>
          <p:nvPr/>
        </p:nvSpPr>
        <p:spPr bwMode="auto">
          <a:xfrm>
            <a:off x="136525" y="5013325"/>
            <a:ext cx="352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zh-TW" altLang="en-US">
              <a:solidFill>
                <a:schemeClr val="tx1"/>
              </a:solidFill>
              <a:effectLst/>
              <a:latin typeface="Times" pitchFamily="-106" charset="0"/>
              <a:ea typeface="新細明體" pitchFamily="-106" charset="-120"/>
            </a:endParaRPr>
          </a:p>
        </p:txBody>
      </p:sp>
      <p:sp>
        <p:nvSpPr>
          <p:cNvPr id="110597" name="Text Box 1038"/>
          <p:cNvSpPr txBox="1">
            <a:spLocks noChangeArrowheads="1"/>
          </p:cNvSpPr>
          <p:nvPr/>
        </p:nvSpPr>
        <p:spPr bwMode="auto">
          <a:xfrm>
            <a:off x="2057400" y="0"/>
            <a:ext cx="21336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800">
                <a:solidFill>
                  <a:schemeClr val="tx1"/>
                </a:solidFill>
                <a:effectLst/>
                <a:latin typeface="Symbol" pitchFamily="-106" charset="2"/>
                <a:ea typeface="新細明體" pitchFamily="-106" charset="-120"/>
              </a:rPr>
              <a:t>t</a:t>
            </a:r>
            <a:r>
              <a:rPr lang="en-US" altLang="zh-TW" sz="2800" baseline="-25000">
                <a:solidFill>
                  <a:schemeClr val="tx1"/>
                </a:solidFill>
                <a:effectLst/>
                <a:latin typeface="Symbol" pitchFamily="-106" charset="2"/>
                <a:ea typeface="新細明體" pitchFamily="-106" charset="-120"/>
                <a:sym typeface="Symbol" pitchFamily="-106" charset="2"/>
              </a:rPr>
              <a:t></a:t>
            </a:r>
            <a:r>
              <a:rPr lang="en-US" altLang="zh-TW" sz="2800">
                <a:solidFill>
                  <a:schemeClr val="tx1"/>
                </a:solidFill>
                <a:effectLst/>
                <a:ea typeface="新細明體" pitchFamily="-106" charset="-120"/>
              </a:rPr>
              <a:t>=1,</a:t>
            </a:r>
            <a:r>
              <a:rPr lang="en-US" altLang="zh-TW" sz="2800">
                <a:solidFill>
                  <a:srgbClr val="FF0000"/>
                </a:solidFill>
                <a:effectLst/>
                <a:ea typeface="新細明體" pitchFamily="-106" charset="-120"/>
              </a:rPr>
              <a:t>2</a:t>
            </a:r>
            <a:r>
              <a:rPr lang="en-US" altLang="zh-TW" sz="2800">
                <a:solidFill>
                  <a:schemeClr val="tx1"/>
                </a:solidFill>
                <a:effectLst/>
                <a:ea typeface="新細明體" pitchFamily="-106" charset="-120"/>
              </a:rPr>
              <a:t>,</a:t>
            </a:r>
            <a:r>
              <a:rPr lang="en-US" altLang="zh-TW" sz="2800">
                <a:solidFill>
                  <a:schemeClr val="accent2"/>
                </a:solidFill>
                <a:effectLst/>
                <a:ea typeface="新細明體" pitchFamily="-106" charset="-120"/>
              </a:rPr>
              <a:t>8</a:t>
            </a:r>
            <a:endParaRPr lang="en-US" altLang="zh-TW" sz="2800">
              <a:solidFill>
                <a:schemeClr val="tx1"/>
              </a:solidFill>
              <a:effectLst/>
              <a:latin typeface="Georgia" pitchFamily="-106" charset="0"/>
              <a:ea typeface="新細明體" pitchFamily="-106" charset="-120"/>
            </a:endParaRPr>
          </a:p>
        </p:txBody>
      </p:sp>
      <p:sp>
        <p:nvSpPr>
          <p:cNvPr id="402447" name="Text Box 1039"/>
          <p:cNvSpPr txBox="1">
            <a:spLocks noChangeArrowheads="1"/>
          </p:cNvSpPr>
          <p:nvPr/>
        </p:nvSpPr>
        <p:spPr bwMode="auto">
          <a:xfrm>
            <a:off x="5029200" y="1143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key parameters: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zh-TW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&amp;</a:t>
            </a:r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06" charset="0"/>
              </a:rPr>
              <a:t> </a:t>
            </a:r>
            <a:r>
              <a:rPr lang="en-US" altLang="zh-TW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altLang="zh-TW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endParaRPr lang="en-US" altLang="zh-TW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10599" name="Group 1040"/>
          <p:cNvGrpSpPr>
            <a:grpSpLocks/>
          </p:cNvGrpSpPr>
          <p:nvPr/>
        </p:nvGrpSpPr>
        <p:grpSpPr bwMode="auto">
          <a:xfrm>
            <a:off x="5715000" y="2286000"/>
            <a:ext cx="2667000" cy="3490913"/>
            <a:chOff x="336" y="1776"/>
            <a:chExt cx="1680" cy="2199"/>
          </a:xfrm>
        </p:grpSpPr>
        <p:graphicFrame>
          <p:nvGraphicFramePr>
            <p:cNvPr id="110594" name="Object 1041"/>
            <p:cNvGraphicFramePr>
              <a:graphicFrameLocks noChangeAspect="1"/>
            </p:cNvGraphicFramePr>
            <p:nvPr/>
          </p:nvGraphicFramePr>
          <p:xfrm>
            <a:off x="432" y="3072"/>
            <a:ext cx="1440" cy="903"/>
          </p:xfrm>
          <a:graphic>
            <a:graphicData uri="http://schemas.openxmlformats.org/presentationml/2006/ole">
              <p:oleObj spid="_x0000_s110594" name="Equation" r:id="rId4" imgW="787400" imgH="495300" progId="Equation.3">
                <p:embed/>
              </p:oleObj>
            </a:graphicData>
          </a:graphic>
        </p:graphicFrame>
        <p:sp>
          <p:nvSpPr>
            <p:cNvPr id="110613" name="Text Box 1042"/>
            <p:cNvSpPr txBox="1">
              <a:spLocks noChangeArrowheads="1"/>
            </p:cNvSpPr>
            <p:nvPr/>
          </p:nvSpPr>
          <p:spPr bwMode="auto">
            <a:xfrm>
              <a:off x="336" y="1776"/>
              <a:ext cx="1680" cy="5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i="1">
                  <a:solidFill>
                    <a:srgbClr val="404242"/>
                  </a:solidFill>
                  <a:effectLst/>
                </a:rPr>
                <a:t>j ~ </a:t>
              </a:r>
              <a:r>
                <a:rPr lang="en-US" altLang="zh-TW">
                  <a:solidFill>
                    <a:srgbClr val="404242"/>
                  </a:solidFill>
                  <a:effectLst/>
                  <a:latin typeface="Times New Roman" pitchFamily="-106" charset="0"/>
                  <a:sym typeface="Symbol" pitchFamily="-106" charset="2"/>
                </a:rPr>
                <a:t> </a:t>
              </a:r>
              <a:r>
                <a:rPr lang="en-US" altLang="zh-TW">
                  <a:solidFill>
                    <a:srgbClr val="404242"/>
                  </a:solidFill>
                  <a:effectLst/>
                  <a:latin typeface="Symbol" pitchFamily="-106" charset="2"/>
                  <a:sym typeface="Symbol" pitchFamily="-106" charset="2"/>
                </a:rPr>
                <a:t></a:t>
              </a:r>
              <a:r>
                <a:rPr lang="en-US" altLang="zh-TW" baseline="30000">
                  <a:solidFill>
                    <a:srgbClr val="404242"/>
                  </a:solidFill>
                  <a:effectLst/>
                </a:rPr>
                <a:t>2  </a:t>
              </a:r>
              <a:r>
                <a:rPr lang="en-US" altLang="zh-TW" sz="1800">
                  <a:solidFill>
                    <a:srgbClr val="404242"/>
                  </a:solidFill>
                  <a:effectLst/>
                </a:rPr>
                <a:t>for </a:t>
              </a:r>
              <a:r>
                <a:rPr lang="en-US" altLang="zh-TW" sz="1800" i="1">
                  <a:solidFill>
                    <a:srgbClr val="404242"/>
                  </a:solidFill>
                  <a:effectLst/>
                </a:rPr>
                <a:t>r</a:t>
              </a:r>
              <a:r>
                <a:rPr lang="en-US" altLang="zh-TW" sz="1800">
                  <a:solidFill>
                    <a:srgbClr val="404242"/>
                  </a:solidFill>
                  <a:effectLst/>
                </a:rPr>
                <a:t>/R</a:t>
              </a:r>
              <a:r>
                <a:rPr lang="en-US" altLang="zh-TW" sz="1800" baseline="-25000">
                  <a:solidFill>
                    <a:srgbClr val="404242"/>
                  </a:solidFill>
                  <a:effectLst/>
                </a:rPr>
                <a:t>*</a:t>
              </a:r>
              <a:r>
                <a:rPr lang="en-US" altLang="zh-TW" sz="1800">
                  <a:solidFill>
                    <a:srgbClr val="404242"/>
                  </a:solidFill>
                  <a:effectLst/>
                </a:rPr>
                <a:t> &gt; R</a:t>
              </a:r>
              <a:r>
                <a:rPr lang="en-US" altLang="zh-TW" sz="1800" baseline="-25000">
                  <a:solidFill>
                    <a:srgbClr val="404242"/>
                  </a:solidFill>
                  <a:effectLst/>
                </a:rPr>
                <a:t>o</a:t>
              </a:r>
              <a:r>
                <a:rPr lang="en-US" altLang="zh-TW" sz="1800">
                  <a:solidFill>
                    <a:srgbClr val="404242"/>
                  </a:solidFill>
                  <a:effectLst/>
                </a:rPr>
                <a:t>,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zh-TW" sz="1800">
                  <a:solidFill>
                    <a:srgbClr val="404242"/>
                  </a:solidFill>
                  <a:effectLst/>
                </a:rPr>
                <a:t>  = 0  otherwise</a:t>
              </a:r>
              <a:endParaRPr lang="en-US" altLang="zh-TW" sz="1800">
                <a:solidFill>
                  <a:srgbClr val="404242"/>
                </a:solidFill>
                <a:effectLst/>
                <a:latin typeface="Verdana" pitchFamily="-106" charset="0"/>
              </a:endParaRPr>
            </a:p>
          </p:txBody>
        </p:sp>
        <p:graphicFrame>
          <p:nvGraphicFramePr>
            <p:cNvPr id="110595" name="Object 1043"/>
            <p:cNvGraphicFramePr>
              <a:graphicFrameLocks noChangeAspect="1"/>
            </p:cNvGraphicFramePr>
            <p:nvPr/>
          </p:nvGraphicFramePr>
          <p:xfrm>
            <a:off x="336" y="2448"/>
            <a:ext cx="1680" cy="474"/>
          </p:xfrm>
          <a:graphic>
            <a:graphicData uri="http://schemas.openxmlformats.org/presentationml/2006/ole">
              <p:oleObj spid="_x0000_s110595" name="Equation" r:id="rId5" imgW="1079500" imgH="304800" progId="Equation.3">
                <p:embed/>
              </p:oleObj>
            </a:graphicData>
          </a:graphic>
        </p:graphicFrame>
      </p:grpSp>
      <p:grpSp>
        <p:nvGrpSpPr>
          <p:cNvPr id="110600" name="Group 10"/>
          <p:cNvGrpSpPr>
            <a:grpSpLocks/>
          </p:cNvGrpSpPr>
          <p:nvPr/>
        </p:nvGrpSpPr>
        <p:grpSpPr bwMode="auto">
          <a:xfrm>
            <a:off x="0" y="263525"/>
            <a:ext cx="5029200" cy="6594475"/>
            <a:chOff x="0" y="166"/>
            <a:chExt cx="3168" cy="4154"/>
          </a:xfrm>
        </p:grpSpPr>
        <p:grpSp>
          <p:nvGrpSpPr>
            <p:cNvPr id="110602" name="Group 1028"/>
            <p:cNvGrpSpPr>
              <a:grpSpLocks/>
            </p:cNvGrpSpPr>
            <p:nvPr/>
          </p:nvGrpSpPr>
          <p:grpSpPr bwMode="auto">
            <a:xfrm>
              <a:off x="0" y="166"/>
              <a:ext cx="3168" cy="4154"/>
              <a:chOff x="2496" y="240"/>
              <a:chExt cx="3024" cy="3989"/>
            </a:xfrm>
          </p:grpSpPr>
          <p:pic>
            <p:nvPicPr>
              <p:cNvPr id="110604" name="Picture 102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96" y="240"/>
                <a:ext cx="1009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5" name="Picture 10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96" y="1536"/>
                <a:ext cx="1007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6" name="Picture 103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96" y="2880"/>
                <a:ext cx="1007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7" name="Picture 103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552" y="384"/>
                <a:ext cx="1968" cy="1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8" name="Picture 103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552" y="1632"/>
                <a:ext cx="1968" cy="1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9" name="Picture 1034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552" y="2928"/>
                <a:ext cx="1968" cy="1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0610" name="Text Box 1035"/>
              <p:cNvSpPr txBox="1">
                <a:spLocks noChangeArrowheads="1"/>
              </p:cNvSpPr>
              <p:nvPr/>
            </p:nvSpPr>
            <p:spPr bwMode="auto">
              <a:xfrm>
                <a:off x="4896" y="480"/>
                <a:ext cx="576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en-US" altLang="zh-TW" sz="1800" i="1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R</a:t>
                </a:r>
                <a:r>
                  <a:rPr lang="en-US" altLang="zh-TW" sz="1800" baseline="-250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o</a:t>
                </a:r>
                <a:r>
                  <a:rPr lang="en-US" altLang="zh-TW" sz="18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=1.5</a:t>
                </a:r>
              </a:p>
            </p:txBody>
          </p:sp>
          <p:sp>
            <p:nvSpPr>
              <p:cNvPr id="110611" name="Text Box 1036"/>
              <p:cNvSpPr txBox="1">
                <a:spLocks noChangeArrowheads="1"/>
              </p:cNvSpPr>
              <p:nvPr/>
            </p:nvSpPr>
            <p:spPr bwMode="auto">
              <a:xfrm>
                <a:off x="4896" y="1728"/>
                <a:ext cx="576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en-US" altLang="zh-TW" sz="1800" i="1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R</a:t>
                </a:r>
                <a:r>
                  <a:rPr lang="en-US" altLang="zh-TW" sz="1800" baseline="-250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o</a:t>
                </a:r>
                <a:r>
                  <a:rPr lang="en-US" altLang="zh-TW" sz="18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=3</a:t>
                </a:r>
              </a:p>
            </p:txBody>
          </p:sp>
          <p:sp>
            <p:nvSpPr>
              <p:cNvPr id="110612" name="Text Box 1037"/>
              <p:cNvSpPr txBox="1">
                <a:spLocks noChangeArrowheads="1"/>
              </p:cNvSpPr>
              <p:nvPr/>
            </p:nvSpPr>
            <p:spPr bwMode="auto">
              <a:xfrm>
                <a:off x="4896" y="2976"/>
                <a:ext cx="576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en-US" altLang="zh-TW" sz="1800" i="1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R</a:t>
                </a:r>
                <a:r>
                  <a:rPr lang="en-US" altLang="zh-TW" sz="1800" baseline="-250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o</a:t>
                </a:r>
                <a:r>
                  <a:rPr lang="en-US" altLang="zh-TW" sz="18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=10</a:t>
                </a:r>
              </a:p>
            </p:txBody>
          </p:sp>
        </p:grpSp>
        <p:sp>
          <p:nvSpPr>
            <p:cNvPr id="321557" name="Rectangle 21"/>
            <p:cNvSpPr>
              <a:spLocks noChangeArrowheads="1"/>
            </p:cNvSpPr>
            <p:nvPr/>
          </p:nvSpPr>
          <p:spPr bwMode="auto">
            <a:xfrm>
              <a:off x="816" y="192"/>
              <a:ext cx="144" cy="40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+mn-ea"/>
              </a:endParaRPr>
            </a:p>
          </p:txBody>
        </p:sp>
      </p:grpSp>
      <p:sp>
        <p:nvSpPr>
          <p:cNvPr id="321558" name="Text Box 22"/>
          <p:cNvSpPr txBox="1">
            <a:spLocks noChangeArrowheads="1"/>
          </p:cNvSpPr>
          <p:nvPr/>
        </p:nvSpPr>
        <p:spPr bwMode="auto">
          <a:xfrm>
            <a:off x="-76200" y="-762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+mn-ea"/>
                <a:sym typeface="Symbol" charset="2"/>
              </a:rPr>
              <a:t>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=1 contours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620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We fit these x-ray line profile models to each line in the </a:t>
            </a:r>
            <a:r>
              <a:rPr lang="en-US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Chandra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676400"/>
            <a:ext cx="160020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26815"/>
                </a:solidFill>
                <a:effectLst/>
                <a:latin typeface="Helvetica" charset="0"/>
                <a:ea typeface="+mn-ea"/>
              </a:rPr>
              <a:t>Fe XVII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9600" y="914400"/>
            <a:ext cx="7932937" cy="5715000"/>
            <a:chOff x="609600" y="914400"/>
            <a:chExt cx="7932937" cy="5715000"/>
          </a:xfrm>
        </p:grpSpPr>
        <p:pic>
          <p:nvPicPr>
            <p:cNvPr id="8" name="Picture 7" descr="zpup_fexvii_1501_presentation_bigsquar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914400"/>
              <a:ext cx="7932937" cy="5715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05000" y="1371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Fe XVII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620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find a best-fit </a:t>
            </a: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baseline="-25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baseline="-25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676400"/>
            <a:ext cx="160020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26815"/>
                </a:solidFill>
                <a:effectLst/>
                <a:latin typeface="Helvetica" charset="0"/>
                <a:ea typeface="+mn-ea"/>
              </a:rPr>
              <a:t>Fe XVII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609600" y="914400"/>
            <a:ext cx="7932937" cy="5715000"/>
            <a:chOff x="609600" y="914400"/>
            <a:chExt cx="7932937" cy="5715000"/>
          </a:xfrm>
        </p:grpSpPr>
        <p:pic>
          <p:nvPicPr>
            <p:cNvPr id="8" name="Picture 7" descr="zpup_fexvii_1501_presentation_bigsquar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914400"/>
              <a:ext cx="7932937" cy="5715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05000" y="1371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Fe XVII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1447800"/>
              <a:ext cx="1981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26815"/>
                  </a:solidFill>
                  <a:effectLst/>
                  <a:latin typeface="Symbol" charset="2"/>
                  <a:cs typeface="Symbol" charset="2"/>
                </a:rPr>
                <a:t>t</a:t>
              </a:r>
              <a:r>
                <a:rPr lang="en-US" sz="2800" baseline="-25000" dirty="0" smtClean="0">
                  <a:solidFill>
                    <a:srgbClr val="F26815"/>
                  </a:solidFill>
                  <a:effectLst/>
                </a:rPr>
                <a:t>*</a:t>
              </a:r>
              <a:r>
                <a:rPr lang="en-US" sz="2800" dirty="0" smtClean="0">
                  <a:solidFill>
                    <a:srgbClr val="F26815"/>
                  </a:solidFill>
                  <a:effectLst/>
                </a:rPr>
                <a:t> = 2.0</a:t>
              </a:r>
            </a:p>
            <a:p>
              <a:pPr algn="ctr"/>
              <a:r>
                <a:rPr lang="en-US" sz="2800" dirty="0" smtClean="0">
                  <a:solidFill>
                    <a:srgbClr val="F26815"/>
                  </a:solidFill>
                  <a:effectLst/>
                </a:rPr>
                <a:t>R</a:t>
              </a:r>
              <a:r>
                <a:rPr lang="en-US" sz="2800" baseline="-25000" dirty="0" smtClean="0">
                  <a:solidFill>
                    <a:srgbClr val="F26815"/>
                  </a:solidFill>
                  <a:effectLst/>
                </a:rPr>
                <a:t>o</a:t>
              </a:r>
              <a:r>
                <a:rPr lang="en-US" sz="2800" dirty="0" smtClean="0">
                  <a:solidFill>
                    <a:srgbClr val="F26815"/>
                  </a:solidFill>
                  <a:effectLst/>
                </a:rPr>
                <a:t> = 1.5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0"/>
            <a:ext cx="716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…and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place confidence limits on these fitted parameter values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87007" y="838200"/>
            <a:ext cx="8169986" cy="5885773"/>
            <a:chOff x="487007" y="838200"/>
            <a:chExt cx="8169986" cy="5885773"/>
          </a:xfrm>
        </p:grpSpPr>
        <p:pic>
          <p:nvPicPr>
            <p:cNvPr id="112645" name="Picture 4" descr="fexvii_15014_smooth_both_contour35by35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007" y="838200"/>
              <a:ext cx="8169986" cy="588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676400" y="1219200"/>
              <a:ext cx="419100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F26815"/>
                  </a:solidFill>
                  <a:effectLst/>
                  <a:latin typeface="Helvetica" charset="0"/>
                  <a:ea typeface="+mn-ea"/>
                </a:rPr>
                <a:t>68, 90, 95% confidence limits</a:t>
              </a:r>
            </a:p>
          </p:txBody>
        </p:sp>
        <p:pic>
          <p:nvPicPr>
            <p:cNvPr id="8" name="Picture 7" descr="zpup_fexvii_1501_presentation_bigsquar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00" y="1175539"/>
              <a:ext cx="2387600" cy="17200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792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 Pup: three emission lines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2286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8.42 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1066800"/>
            <a:ext cx="259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12.13 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1066800"/>
            <a:ext cx="259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18.97 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9624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sz="2800" b="1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800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39624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sz="2800" b="1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800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39624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sz="2800" b="1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800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5405438"/>
            <a:ext cx="2362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Recall: </a:t>
            </a:r>
          </a:p>
        </p:txBody>
      </p:sp>
      <p:graphicFrame>
        <p:nvGraphicFramePr>
          <p:cNvPr id="116738" name="Object 1041"/>
          <p:cNvGraphicFramePr>
            <a:graphicFrameLocks noChangeAspect="1"/>
          </p:cNvGraphicFramePr>
          <p:nvPr/>
        </p:nvGraphicFramePr>
        <p:xfrm>
          <a:off x="3657600" y="4876800"/>
          <a:ext cx="2286000" cy="1433512"/>
        </p:xfrm>
        <a:graphic>
          <a:graphicData uri="http://schemas.openxmlformats.org/presentationml/2006/ole">
            <p:oleObj spid="_x0000_s116738" name="Equation" r:id="rId4" imgW="787400" imgH="495300" progId="Equation.3">
              <p:embed/>
            </p:oleObj>
          </a:graphicData>
        </a:graphic>
      </p:graphicFrame>
      <p:pic>
        <p:nvPicPr>
          <p:cNvPr id="15" name="Picture 14" descr="zpup_mgxii_842_presentation_bigsquar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6400"/>
            <a:ext cx="3067401" cy="2209800"/>
          </a:xfrm>
          <a:prstGeom prst="rect">
            <a:avLst/>
          </a:prstGeom>
        </p:spPr>
      </p:pic>
      <p:pic>
        <p:nvPicPr>
          <p:cNvPr id="17" name="Picture 16" descr="zpup_nex_1213_presentation_bigsquar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1" y="1676400"/>
            <a:ext cx="3066814" cy="2209376"/>
          </a:xfrm>
          <a:prstGeom prst="rect">
            <a:avLst/>
          </a:prstGeom>
        </p:spPr>
      </p:pic>
      <p:pic>
        <p:nvPicPr>
          <p:cNvPr id="18" name="Picture 17" descr="zpup_oviii_1897_presentation_bigsquar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600" y="1676400"/>
            <a:ext cx="3073400" cy="2214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6575425" y="1401763"/>
          <a:ext cx="2111375" cy="1189037"/>
        </p:xfrm>
        <a:graphic>
          <a:graphicData uri="http://schemas.openxmlformats.org/presentationml/2006/ole">
            <p:oleObj spid="_x0000_s1261570" name="Equation" r:id="rId4" imgW="0" imgH="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-76200"/>
            <a:ext cx="487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2E1FF"/>
                </a:solidFill>
              </a:rPr>
              <a:t>atomic opacity of the wind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9400" y="533400"/>
            <a:ext cx="8632408" cy="6184900"/>
            <a:chOff x="279400" y="533400"/>
            <a:chExt cx="8632408" cy="6184900"/>
          </a:xfrm>
        </p:grpSpPr>
        <p:pic>
          <p:nvPicPr>
            <p:cNvPr id="7" name="Picture 6" descr="opacities_ags05_CN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400" y="533400"/>
              <a:ext cx="8585200" cy="6184900"/>
            </a:xfrm>
            <a:prstGeom prst="rect">
              <a:avLst/>
            </a:prstGeom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477000" y="609600"/>
              <a:ext cx="24348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2000" dirty="0" smtClean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CNO</a:t>
              </a:r>
              <a:r>
                <a:rPr lang="en-US" sz="2000" dirty="0" smtClean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 </a:t>
              </a:r>
              <a:r>
                <a:rPr lang="en-US" sz="2000" dirty="0" smtClean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processed</a:t>
              </a:r>
              <a:endParaRPr lang="en-US" sz="2000" dirty="0">
                <a:solidFill>
                  <a:srgbClr val="F26815"/>
                </a:solidFill>
                <a:effectLst/>
                <a:latin typeface="Helvetica"/>
                <a:ea typeface="Cochin" pitchFamily="-112" charset="0"/>
                <a:cs typeface="Helvetica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7620000" y="3028890"/>
              <a:ext cx="7834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Solar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79400" y="336550"/>
            <a:ext cx="8585200" cy="6184900"/>
            <a:chOff x="279400" y="336550"/>
            <a:chExt cx="8585200" cy="6184900"/>
          </a:xfrm>
        </p:grpSpPr>
        <p:pic>
          <p:nvPicPr>
            <p:cNvPr id="4" name="Picture 3" descr="zpup_taustar_3pt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400" y="336550"/>
              <a:ext cx="8585200" cy="61849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 bwMode="auto">
            <a:xfrm>
              <a:off x="3235325" y="4191000"/>
              <a:ext cx="152400" cy="152400"/>
            </a:xfrm>
            <a:prstGeom prst="ellipse">
              <a:avLst/>
            </a:prstGeom>
            <a:solidFill>
              <a:srgbClr val="F2681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rot="5400000">
              <a:off x="2815431" y="4228306"/>
              <a:ext cx="990600" cy="1588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10800000" flipV="1">
              <a:off x="3273428" y="3743325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0800000" flipV="1">
              <a:off x="3270250" y="4714875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4524375" y="3397250"/>
              <a:ext cx="152400" cy="152400"/>
            </a:xfrm>
            <a:prstGeom prst="ellipse">
              <a:avLst/>
            </a:prstGeom>
            <a:solidFill>
              <a:srgbClr val="F2681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rot="10800000" flipV="1">
              <a:off x="4559301" y="3235322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 flipV="1">
              <a:off x="4559300" y="3749675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4347369" y="3491709"/>
              <a:ext cx="508003" cy="1584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6889750" y="2432050"/>
              <a:ext cx="152400" cy="152400"/>
            </a:xfrm>
            <a:prstGeom prst="ellipse">
              <a:avLst/>
            </a:prstGeom>
            <a:solidFill>
              <a:srgbClr val="F2681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6437312" y="2528891"/>
              <a:ext cx="1063626" cy="1588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 flipV="1">
              <a:off x="6931025" y="3060700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 flipV="1">
              <a:off x="6931025" y="1990725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1752600" y="381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Results from the 3 line fits shown previously</a:t>
            </a:r>
            <a:endParaRPr lang="en-US" dirty="0" smtClean="0">
              <a:solidFill>
                <a:srgbClr val="F26815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71" y="1066800"/>
            <a:ext cx="91468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 descr="capella_m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352800"/>
            <a:ext cx="914993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6934200" y="609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+mn-ea"/>
                <a:sym typeface="Symbol" charset="2"/>
              </a:rPr>
              <a:t>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Pup (O4 If)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ea typeface="+mn-ea"/>
            </a:endParaRP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3048000" y="5357336"/>
            <a:ext cx="609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-80963"/>
            <a:ext cx="7315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Fits to 16 lines in the </a:t>
            </a:r>
            <a:r>
              <a:rPr lang="en-US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Chandra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spectrum of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Pup</a:t>
            </a:r>
          </a:p>
        </p:txBody>
      </p:sp>
      <p:pic>
        <p:nvPicPr>
          <p:cNvPr id="4" name="Picture 3" descr="zpup_tau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33615"/>
            <a:ext cx="8585200" cy="6184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235325" y="419100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24375" y="339725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89750" y="243205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6437312" y="2528891"/>
            <a:ext cx="1063626" cy="1588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0800000" flipV="1">
            <a:off x="6931025" y="199072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0800000" flipV="1">
            <a:off x="6931025" y="3060700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 flipV="1">
            <a:off x="4559301" y="3235322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 flipV="1">
            <a:off x="4559300" y="374967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4347369" y="3491709"/>
            <a:ext cx="508003" cy="1584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 flipV="1">
            <a:off x="3273428" y="374332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 flipV="1">
            <a:off x="3270250" y="471487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2815431" y="4228306"/>
            <a:ext cx="990600" cy="1588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-80963"/>
            <a:ext cx="7315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Fits to 16 lines in the </a:t>
            </a:r>
            <a:r>
              <a:rPr lang="en-US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Chandra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spectrum of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Pup</a:t>
            </a:r>
          </a:p>
        </p:txBody>
      </p:sp>
      <p:pic>
        <p:nvPicPr>
          <p:cNvPr id="4" name="Picture 3" descr="zpup_tau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33615"/>
            <a:ext cx="8585200" cy="618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-80963"/>
            <a:ext cx="7315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Fits to 16 lines in the </a:t>
            </a:r>
            <a:r>
              <a:rPr lang="en-US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Chandra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spectrum of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Pup</a:t>
            </a:r>
          </a:p>
        </p:txBody>
      </p:sp>
      <p:pic>
        <p:nvPicPr>
          <p:cNvPr id="4" name="Picture 3" descr="zpup_taus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304800"/>
            <a:ext cx="8585200" cy="6184900"/>
          </a:xfrm>
          <a:prstGeom prst="rect">
            <a:avLst/>
          </a:prstGeom>
        </p:spPr>
      </p:pic>
      <p:graphicFrame>
        <p:nvGraphicFramePr>
          <p:cNvPr id="1405954" name="Object 1041"/>
          <p:cNvGraphicFramePr>
            <a:graphicFrameLocks noChangeAspect="1"/>
          </p:cNvGraphicFramePr>
          <p:nvPr/>
        </p:nvGraphicFramePr>
        <p:xfrm>
          <a:off x="2209800" y="1524000"/>
          <a:ext cx="2057400" cy="1234440"/>
        </p:xfrm>
        <a:graphic>
          <a:graphicData uri="http://schemas.openxmlformats.org/presentationml/2006/ole">
            <p:oleObj spid="_x0000_s1405954" name="Equation" r:id="rId5" imgW="787400" imgH="4953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1066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) trend consistent with 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k</a:t>
            </a:r>
            <a:r>
              <a:rPr lang="en-US" dirty="0" err="1" smtClean="0">
                <a:solidFill>
                  <a:srgbClr val="F26815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) </a:t>
            </a:r>
            <a:endParaRPr lang="en-US" dirty="0" smtClean="0">
              <a:solidFill>
                <a:srgbClr val="F26815"/>
              </a:solidFill>
              <a:effectLst/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pup_taus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143256"/>
            <a:ext cx="6121400" cy="4409943"/>
          </a:xfrm>
          <a:prstGeom prst="rect">
            <a:avLst/>
          </a:prstGeom>
        </p:spPr>
      </p:pic>
      <p:graphicFrame>
        <p:nvGraphicFramePr>
          <p:cNvPr id="1405954" name="Object 1041"/>
          <p:cNvGraphicFramePr>
            <a:graphicFrameLocks noChangeAspect="1"/>
          </p:cNvGraphicFramePr>
          <p:nvPr/>
        </p:nvGraphicFramePr>
        <p:xfrm>
          <a:off x="457200" y="381000"/>
          <a:ext cx="2057400" cy="1234440"/>
        </p:xfrm>
        <a:graphic>
          <a:graphicData uri="http://schemas.openxmlformats.org/presentationml/2006/ole">
            <p:oleObj spid="_x0000_s1708034" name="Equation" r:id="rId5" imgW="787400" imgH="4953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27432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sz="1600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(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) trend consistent with 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k</a:t>
            </a:r>
            <a:r>
              <a:rPr lang="en-US" sz="1600" dirty="0" err="1" smtClean="0">
                <a:solidFill>
                  <a:srgbClr val="F26815"/>
                </a:solidFill>
                <a:effectLst/>
              </a:rPr>
              <a:t>(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) </a:t>
            </a:r>
            <a:endParaRPr lang="en-US" sz="1600" dirty="0" smtClean="0">
              <a:solidFill>
                <a:srgbClr val="F26815"/>
              </a:solidFill>
              <a:effectLst/>
              <a:latin typeface="Symbol" charset="2"/>
              <a:cs typeface="Symbol" charset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00400" y="457200"/>
            <a:ext cx="5867400" cy="1077218"/>
            <a:chOff x="3200400" y="457200"/>
            <a:chExt cx="5867400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3200400" y="457200"/>
              <a:ext cx="5867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3F055"/>
                  </a:solidFill>
                  <a:effectLst/>
                  <a:latin typeface="Helvetica"/>
                  <a:cs typeface="Helvetica"/>
                </a:rPr>
                <a:t>M</a:t>
              </a:r>
              <a:r>
                <a:rPr lang="en-US" sz="3200" dirty="0" smtClean="0">
                  <a:solidFill>
                    <a:srgbClr val="F26815"/>
                  </a:solidFill>
                  <a:effectLst/>
                  <a:latin typeface="Helvetica"/>
                  <a:cs typeface="Helvetica"/>
                </a:rPr>
                <a:t> 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Helvetica"/>
                  <a:cs typeface="Helvetica"/>
                </a:rPr>
                <a:t>becomes the free parameter of the fit to the </a:t>
              </a:r>
              <a:r>
                <a:rPr lang="en-US" sz="3200" dirty="0" err="1" smtClean="0">
                  <a:solidFill>
                    <a:srgbClr val="F3F055"/>
                  </a:solidFill>
                  <a:effectLst/>
                  <a:latin typeface="Symbol" charset="2"/>
                  <a:cs typeface="Symbol" charset="2"/>
                </a:rPr>
                <a:t>t</a:t>
              </a:r>
              <a:r>
                <a:rPr lang="en-US" sz="3200" baseline="-25000" dirty="0" smtClean="0">
                  <a:solidFill>
                    <a:srgbClr val="F3F055"/>
                  </a:solidFill>
                  <a:effectLst/>
                </a:rPr>
                <a:t>*</a:t>
              </a:r>
              <a:r>
                <a:rPr lang="en-US" sz="3200" dirty="0" smtClean="0">
                  <a:solidFill>
                    <a:srgbClr val="F3F055"/>
                  </a:solidFill>
                  <a:effectLst/>
                </a:rPr>
                <a:t>(</a:t>
              </a:r>
              <a:r>
                <a:rPr lang="en-US" sz="3200" dirty="0" err="1" smtClean="0">
                  <a:solidFill>
                    <a:srgbClr val="F3F055"/>
                  </a:solidFill>
                  <a:effectLst/>
                  <a:latin typeface="Symbol" charset="2"/>
                  <a:cs typeface="Symbol" charset="2"/>
                </a:rPr>
                <a:t>l</a:t>
              </a:r>
              <a:r>
                <a:rPr lang="en-US" sz="3200" dirty="0" smtClean="0">
                  <a:solidFill>
                    <a:srgbClr val="F3F055"/>
                  </a:solidFill>
                  <a:effectLst/>
                </a:rPr>
                <a:t>) trend</a:t>
              </a:r>
              <a:endParaRPr lang="en-US" sz="3200" dirty="0" smtClean="0">
                <a:solidFill>
                  <a:srgbClr val="F3F055"/>
                </a:solidFill>
                <a:effectLst/>
                <a:latin typeface="Symbol" charset="2"/>
                <a:cs typeface="Symbol" charset="2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3413760" y="457200"/>
              <a:ext cx="91440" cy="91440"/>
            </a:xfrm>
            <a:prstGeom prst="ellipse">
              <a:avLst/>
            </a:prstGeom>
            <a:solidFill>
              <a:srgbClr val="F3E9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9400" y="336550"/>
            <a:ext cx="8585200" cy="6184900"/>
            <a:chOff x="279400" y="336550"/>
            <a:chExt cx="8585200" cy="6184900"/>
          </a:xfrm>
        </p:grpSpPr>
        <p:pic>
          <p:nvPicPr>
            <p:cNvPr id="120834" name="Picture 1" descr="zpup_taustar_fit_feb0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9400" y="336550"/>
              <a:ext cx="8585200" cy="618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828800" y="838200"/>
              <a:ext cx="4114800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Traditional mass-loss rate: </a:t>
              </a:r>
              <a:br>
                <a:rPr lang="en-US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</a:br>
              <a:r>
                <a:rPr lang="en-US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8.3 X 10</a:t>
              </a:r>
              <a:r>
                <a:rPr lang="en-US" baseline="30000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-6</a:t>
              </a:r>
              <a:r>
                <a:rPr lang="en-US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 </a:t>
              </a:r>
              <a:r>
                <a:rPr lang="en-US" dirty="0" err="1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M</a:t>
              </a:r>
              <a:r>
                <a:rPr lang="en-US" baseline="-25000" dirty="0" err="1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sun</a:t>
              </a:r>
              <a:r>
                <a:rPr lang="en-US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/yr</a:t>
              </a:r>
            </a:p>
          </p:txBody>
        </p:sp>
        <p:cxnSp>
          <p:nvCxnSpPr>
            <p:cNvPr id="120836" name="Straight Arrow Connector 4"/>
            <p:cNvCxnSpPr>
              <a:cxnSpLocks noChangeShapeType="1"/>
            </p:cNvCxnSpPr>
            <p:nvPr/>
          </p:nvCxnSpPr>
          <p:spPr bwMode="auto">
            <a:xfrm>
              <a:off x="2895600" y="1676400"/>
              <a:ext cx="1143000" cy="1066800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arrow" w="med" len="med"/>
            </a:ln>
          </p:spPr>
        </p:cxnSp>
        <p:sp>
          <p:nvSpPr>
            <p:cNvPr id="6" name="TextBox 5"/>
            <p:cNvSpPr txBox="1"/>
            <p:nvPr/>
          </p:nvSpPr>
          <p:spPr>
            <a:xfrm>
              <a:off x="5257800" y="4732338"/>
              <a:ext cx="3048000" cy="8302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Our best fit: </a:t>
              </a:r>
              <a:br>
                <a:rPr lang="en-US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</a:br>
              <a:r>
                <a:rPr lang="en-US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3.5 X 10</a:t>
              </a:r>
              <a:r>
                <a:rPr lang="en-US" baseline="30000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-6</a:t>
              </a:r>
              <a:r>
                <a:rPr lang="en-US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M</a:t>
              </a:r>
              <a:r>
                <a:rPr lang="en-US" baseline="-25000" dirty="0" err="1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sun</a:t>
              </a:r>
              <a:r>
                <a:rPr lang="en-US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/yr</a:t>
              </a:r>
            </a:p>
          </p:txBody>
        </p:sp>
        <p:cxnSp>
          <p:nvCxnSpPr>
            <p:cNvPr id="120838" name="Straight Arrow Connector 7"/>
            <p:cNvCxnSpPr>
              <a:cxnSpLocks noChangeShapeType="1"/>
            </p:cNvCxnSpPr>
            <p:nvPr/>
          </p:nvCxnSpPr>
          <p:spPr bwMode="auto">
            <a:xfrm rot="16200000" flipV="1">
              <a:off x="6324600" y="4114800"/>
              <a:ext cx="914400" cy="3048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9400" y="336550"/>
            <a:ext cx="8585200" cy="6184900"/>
            <a:chOff x="279400" y="336550"/>
            <a:chExt cx="8585200" cy="6184900"/>
          </a:xfrm>
        </p:grpSpPr>
        <p:pic>
          <p:nvPicPr>
            <p:cNvPr id="122882" name="Picture 1" descr="fexvii_15014_both_smooth_2mods_meg_feb0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9400" y="336550"/>
              <a:ext cx="8585200" cy="618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6172200" y="7620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Fe XVII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47800" y="762000"/>
            <a:ext cx="6705600" cy="1905794"/>
            <a:chOff x="1447800" y="762000"/>
            <a:chExt cx="6705600" cy="1905794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762000"/>
              <a:ext cx="41148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Traditional mass-loss rate: </a:t>
              </a:r>
              <a:br>
                <a:rPr lang="en-US" sz="1800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</a:br>
              <a:r>
                <a:rPr lang="en-US" sz="1800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8.3 X 10</a:t>
              </a:r>
              <a:r>
                <a:rPr lang="en-US" sz="1800" baseline="30000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-6</a:t>
              </a:r>
              <a:r>
                <a:rPr lang="en-US" sz="1800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 </a:t>
              </a:r>
              <a:r>
                <a:rPr lang="en-US" sz="1800" dirty="0" err="1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M</a:t>
              </a:r>
              <a:r>
                <a:rPr lang="en-US" sz="1800" baseline="-25000" dirty="0" err="1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sun</a:t>
              </a:r>
              <a:r>
                <a:rPr lang="en-US" sz="1800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/yr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5400" y="1752600"/>
              <a:ext cx="30480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800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Our best fit: </a:t>
              </a:r>
              <a:br>
                <a:rPr lang="en-US" sz="1800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</a:br>
              <a:r>
                <a:rPr lang="en-US" sz="1800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3.5 X 10</a:t>
              </a:r>
              <a:r>
                <a:rPr lang="en-US" sz="1800" baseline="30000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-6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M</a:t>
              </a:r>
              <a:r>
                <a:rPr lang="en-US" sz="1800" baseline="-25000" dirty="0" err="1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sun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/yr</a:t>
              </a:r>
            </a:p>
          </p:txBody>
        </p:sp>
        <p:cxnSp>
          <p:nvCxnSpPr>
            <p:cNvPr id="7" name="Straight Arrow Connector 7"/>
            <p:cNvCxnSpPr>
              <a:cxnSpLocks noChangeShapeType="1"/>
            </p:cNvCxnSpPr>
            <p:nvPr/>
          </p:nvCxnSpPr>
          <p:spPr bwMode="auto">
            <a:xfrm rot="10800000" flipV="1">
              <a:off x="4876800" y="2286000"/>
              <a:ext cx="1295400" cy="762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0" name="Straight Arrow Connector 4"/>
            <p:cNvCxnSpPr>
              <a:cxnSpLocks noChangeShapeType="1"/>
            </p:cNvCxnSpPr>
            <p:nvPr/>
          </p:nvCxnSpPr>
          <p:spPr bwMode="auto">
            <a:xfrm rot="16200000" flipH="1">
              <a:off x="1828006" y="1600994"/>
              <a:ext cx="1219994" cy="913606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1" descr="OrionBeltx_demartin_f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066800"/>
            <a:ext cx="6191250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2" name="Line 2"/>
          <p:cNvSpPr>
            <a:spLocks noChangeShapeType="1"/>
          </p:cNvSpPr>
          <p:nvPr/>
        </p:nvSpPr>
        <p:spPr bwMode="auto">
          <a:xfrm>
            <a:off x="990600" y="609600"/>
            <a:ext cx="1981200" cy="3505200"/>
          </a:xfrm>
          <a:prstGeom prst="line">
            <a:avLst/>
          </a:prstGeom>
          <a:noFill/>
          <a:ln w="9525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  <a:ea typeface="+mn-ea"/>
                <a:sym typeface="Symbol" pitchFamily="-106" charset="2"/>
              </a:rPr>
              <a:t>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Ori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: O9.5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00400" y="304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  <a:ea typeface="+mn-ea"/>
                <a:sym typeface="Symbol" pitchFamily="-106" charset="2"/>
              </a:rPr>
              <a:t>e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Ori: B0 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4038600" y="914400"/>
            <a:ext cx="533400" cy="2209800"/>
          </a:xfrm>
          <a:prstGeom prst="line">
            <a:avLst/>
          </a:prstGeom>
          <a:noFill/>
          <a:ln w="9525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52400"/>
            <a:ext cx="62484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z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Ori (09.7 I): O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18.97 Å</a:t>
            </a:r>
          </a:p>
        </p:txBody>
      </p:sp>
      <p:pic>
        <p:nvPicPr>
          <p:cNvPr id="4" name="Picture 3" descr="oviii_1896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5" y="838200"/>
            <a:ext cx="7588110" cy="5486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447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o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1.6 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</a:p>
          <a:p>
            <a:pPr algn="ctr"/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0"/>
            <a:ext cx="6248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solidFill>
                  <a:srgbClr val="F3F0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3F0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*</a:t>
            </a:r>
            <a:r>
              <a:rPr lang="en-US" dirty="0" smtClean="0">
                <a:solidFill>
                  <a:srgbClr val="F3F0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 quite low: is resonance scattering affecting this line?  - Next talk, by M. </a:t>
            </a:r>
            <a:r>
              <a:rPr lang="en-US" dirty="0" err="1" smtClean="0">
                <a:solidFill>
                  <a:srgbClr val="F3F0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Leutenegger</a:t>
            </a:r>
            <a:endParaRPr lang="en-US" dirty="0">
              <a:solidFill>
                <a:srgbClr val="F3F05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4" name="Picture 3" descr="oviii_1896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5" y="838200"/>
            <a:ext cx="7588110" cy="5486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447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o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1.6 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</a:p>
          <a:p>
            <a:pPr algn="ctr"/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52400"/>
            <a:ext cx="62484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e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Ori (B0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 Ne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12.13 Å</a:t>
            </a:r>
          </a:p>
        </p:txBody>
      </p:sp>
      <p:pic>
        <p:nvPicPr>
          <p:cNvPr id="4" name="Picture 3" descr="eori_121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4" y="838200"/>
            <a:ext cx="7588111" cy="5486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447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o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1.5 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</a:p>
          <a:p>
            <a:pPr algn="ctr"/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0.6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0" y="533400"/>
            <a:ext cx="7620000" cy="5410200"/>
            <a:chOff x="960" y="432"/>
            <a:chExt cx="4800" cy="3408"/>
          </a:xfrm>
        </p:grpSpPr>
        <p:sp>
          <p:nvSpPr>
            <p:cNvPr id="239620" name="Text Box 4"/>
            <p:cNvSpPr txBox="1">
              <a:spLocks noChangeArrowheads="1"/>
            </p:cNvSpPr>
            <p:nvPr/>
          </p:nvSpPr>
          <p:spPr bwMode="auto">
            <a:xfrm>
              <a:off x="4368" y="432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dirty="0" err="1">
                  <a:solidFill>
                    <a:srgbClr val="D2E1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2"/>
                  <a:ea typeface="+mn-ea"/>
                  <a:sym typeface="Symbol" charset="2"/>
                </a:rPr>
                <a:t></a:t>
              </a:r>
              <a:r>
                <a:rPr lang="en-US" dirty="0">
                  <a:solidFill>
                    <a:srgbClr val="D2E1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+mn-ea"/>
                </a:rPr>
                <a:t> Pup</a:t>
              </a:r>
            </a:p>
          </p:txBody>
        </p:sp>
        <p:sp>
          <p:nvSpPr>
            <p:cNvPr id="239621" name="Text Box 5"/>
            <p:cNvSpPr txBox="1">
              <a:spLocks noChangeArrowheads="1"/>
            </p:cNvSpPr>
            <p:nvPr/>
          </p:nvSpPr>
          <p:spPr bwMode="auto">
            <a:xfrm>
              <a:off x="1920" y="3552"/>
              <a:ext cx="38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dirty="0" err="1">
                  <a:solidFill>
                    <a:srgbClr val="D2E1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+mn-ea"/>
                </a:rPr>
                <a:t>Capella</a:t>
              </a:r>
              <a:endPara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endParaRPr>
            </a:p>
          </p:txBody>
        </p:sp>
        <p:sp>
          <p:nvSpPr>
            <p:cNvPr id="239622" name="Text Box 6"/>
            <p:cNvSpPr txBox="1">
              <a:spLocks noChangeArrowheads="1"/>
            </p:cNvSpPr>
            <p:nvPr/>
          </p:nvSpPr>
          <p:spPr bwMode="auto">
            <a:xfrm>
              <a:off x="960" y="48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3F05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 X</a:t>
              </a:r>
              <a:endParaRPr lang="en-US" dirty="0">
                <a:solidFill>
                  <a:srgbClr val="F3F055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9624" name="Text Box 8"/>
            <p:cNvSpPr txBox="1">
              <a:spLocks noChangeArrowheads="1"/>
            </p:cNvSpPr>
            <p:nvPr/>
          </p:nvSpPr>
          <p:spPr bwMode="auto">
            <a:xfrm>
              <a:off x="2544" y="489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3F05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 IX</a:t>
              </a:r>
              <a:endParaRPr lang="en-US" dirty="0">
                <a:solidFill>
                  <a:srgbClr val="F3F055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9625" name="Text Box 9"/>
            <p:cNvSpPr txBox="1">
              <a:spLocks noChangeArrowheads="1"/>
            </p:cNvSpPr>
            <p:nvPr/>
          </p:nvSpPr>
          <p:spPr bwMode="auto">
            <a:xfrm>
              <a:off x="4416" y="480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3F05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Fe XVII</a:t>
              </a:r>
              <a:endParaRPr lang="en-US" dirty="0">
                <a:solidFill>
                  <a:srgbClr val="F3F055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10" name="Picture 9" descr="capella_11to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9144000" cy="2087671"/>
          </a:xfrm>
          <a:prstGeom prst="rect">
            <a:avLst/>
          </a:prstGeom>
        </p:spPr>
      </p:pic>
      <p:pic>
        <p:nvPicPr>
          <p:cNvPr id="11" name="Picture 10" descr="zpup_11to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800"/>
            <a:ext cx="9144000" cy="2087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gxii_84210_m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38200"/>
            <a:ext cx="7654606" cy="5530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52400"/>
            <a:ext cx="62484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HD 93129Aab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(O2.5)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Mg XII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8.42 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447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o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1.8 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</a:p>
          <a:p>
            <a:pPr algn="ctr"/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1.4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04800" y="-76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M-dot ~ 2 X 10</a:t>
            </a:r>
            <a:r>
              <a:rPr lang="en-US" sz="1800" baseline="30000" dirty="0" smtClean="0"/>
              <a:t>-5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sun</a:t>
            </a:r>
            <a:r>
              <a:rPr lang="en-US" sz="1800" dirty="0" smtClean="0"/>
              <a:t>/yr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57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V</a:t>
            </a:r>
            <a:r>
              <a:rPr lang="en-US" sz="1800" baseline="-25000" dirty="0" err="1" smtClean="0"/>
              <a:t>inf</a:t>
            </a:r>
            <a:r>
              <a:rPr lang="en-US" sz="1800" dirty="0" smtClean="0"/>
              <a:t> ~ 3200 km/</a:t>
            </a:r>
            <a:r>
              <a:rPr lang="en-US" sz="1800" dirty="0" err="1" smtClean="0"/>
              <a:t>s</a:t>
            </a:r>
            <a:endParaRPr lang="en-US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00200" y="11385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M-dot ~ 5 X 10</a:t>
            </a:r>
            <a:r>
              <a:rPr lang="en-US" baseline="30000" dirty="0" smtClean="0">
                <a:solidFill>
                  <a:srgbClr val="F26815"/>
                </a:solidFill>
                <a:effectLst/>
              </a:rPr>
              <a:t>-6 </a:t>
            </a:r>
            <a:r>
              <a:rPr lang="en-US" dirty="0" err="1" smtClean="0">
                <a:solidFill>
                  <a:srgbClr val="F26815"/>
                </a:solidFill>
                <a:effectLst/>
              </a:rPr>
              <a:t>M</a:t>
            </a:r>
            <a:r>
              <a:rPr lang="en-US" baseline="-25000" dirty="0" err="1" smtClean="0">
                <a:solidFill>
                  <a:srgbClr val="F26815"/>
                </a:solidFill>
                <a:effectLst/>
              </a:rPr>
              <a:t>sun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llerton_PV_fro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5800"/>
            <a:ext cx="7924800" cy="5911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D2E1FF"/>
                </a:solidFill>
              </a:rPr>
              <a:t>Multi-wavelength evidence for lower mass-loss rates is emerging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8" y="346147"/>
            <a:ext cx="7183744" cy="61657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514834" y="1019031"/>
            <a:ext cx="8382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498" y="228600"/>
            <a:ext cx="5788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 err="1" smtClean="0">
                <a:solidFill>
                  <a:srgbClr val="FF0000"/>
                </a:solidFill>
                <a:effectLst/>
                <a:latin typeface="Symbol" charset="2"/>
                <a:cs typeface="Symbol" charset="2"/>
              </a:rPr>
              <a:t>z</a:t>
            </a:r>
            <a:r>
              <a:rPr lang="en-US" dirty="0" smtClean="0">
                <a:solidFill>
                  <a:srgbClr val="FF0000"/>
                </a:solidFill>
                <a:effectLst/>
                <a:latin typeface="Helvetica" charset="0"/>
              </a:rPr>
              <a:t> Pup mass-loss rate &lt; 4.2 X 10</a:t>
            </a:r>
            <a:r>
              <a:rPr lang="en-US" baseline="30000" dirty="0" smtClean="0">
                <a:solidFill>
                  <a:srgbClr val="FF0000"/>
                </a:solidFill>
                <a:effectLst/>
                <a:latin typeface="Helvetica" charset="0"/>
              </a:rPr>
              <a:t>-6</a:t>
            </a:r>
            <a:r>
              <a:rPr lang="en-US" dirty="0" smtClean="0">
                <a:solidFill>
                  <a:srgbClr val="FF0000"/>
                </a:solidFill>
                <a:effectLst/>
                <a:latin typeface="Helvetica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/>
                <a:latin typeface="Helvetica" charset="0"/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  <a:effectLst/>
                <a:latin typeface="Helvetica" charset="0"/>
              </a:rPr>
              <a:t>sun</a:t>
            </a:r>
            <a:r>
              <a:rPr lang="en-US" dirty="0" smtClean="0">
                <a:solidFill>
                  <a:srgbClr val="FF0000"/>
                </a:solidFill>
                <a:effectLst/>
                <a:latin typeface="Helvetica" charset="0"/>
              </a:rPr>
              <a:t>/yr</a:t>
            </a:r>
            <a:endParaRPr lang="en-US" dirty="0">
              <a:solidFill>
                <a:srgbClr val="FF0000"/>
              </a:solidFill>
              <a:effectLst/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229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“Clumping” – or micro-clumping: affects density-squared diagnostics; independent of clump size, just depends on clump density contrast (or filling factor, </a:t>
            </a:r>
            <a:r>
              <a:rPr lang="en-US" altLang="zh-TW" i="1" dirty="0" err="1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</a:t>
            </a:r>
            <a:r>
              <a:rPr lang="en-US" altLang="zh-TW" i="1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</a:t>
            </a:r>
            <a:endParaRPr lang="en-US" altLang="zh-TW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8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4659995" cy="52064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102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D2E1FF"/>
                </a:solidFill>
              </a:rPr>
              <a:t>visualization: R. Townsend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5486400" y="2228672"/>
            <a:ext cx="3657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The key parameter is the </a:t>
            </a:r>
            <a:r>
              <a:rPr lang="en-US" altLang="zh-TW" b="1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porosity length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</a:t>
            </a:r>
            <a:b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</a:br>
            <a:r>
              <a:rPr lang="en-US" altLang="zh-TW" i="1" dirty="0" err="1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= (</a:t>
            </a:r>
            <a:r>
              <a:rPr lang="en-US" altLang="zh-TW" i="1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L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/ℓ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= 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-112" charset="-128"/>
                <a:cs typeface="ヒラギノ角ゴ Pro W3" pitchFamily="-112" charset="-128"/>
              </a:rPr>
              <a:t>ℓ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i="1" dirty="0" err="1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</a:t>
            </a:r>
            <a:endParaRPr lang="en-US" altLang="zh-TW" i="1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229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But </a:t>
            </a:r>
            <a:r>
              <a:rPr lang="en-US" altLang="zh-TW" b="1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porosity</a:t>
            </a:r>
            <a:r>
              <a:rPr lang="en-US" altLang="zh-TW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is associated 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with</a:t>
            </a:r>
            <a:r>
              <a:rPr lang="en-US" altLang="zh-TW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optically 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thick </a:t>
            </a:r>
            <a:r>
              <a:rPr lang="en-US" altLang="zh-TW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clumps, it</a:t>
            </a:r>
            <a:r>
              <a:rPr lang="en-US" altLang="zh-TW" b="1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acts to reduce the effective opacity of the </a:t>
            </a:r>
            <a:r>
              <a:rPr lang="en-US" altLang="zh-TW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wind; it </a:t>
            </a:r>
            <a:r>
              <a:rPr lang="en-US" altLang="zh-TW" i="1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does </a:t>
            </a:r>
            <a:r>
              <a:rPr lang="en-US" altLang="zh-TW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depend on the size scale of the clumps</a:t>
            </a:r>
            <a:endParaRPr lang="en-US" altLang="zh-TW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6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4659995" cy="520646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6324600" y="3962400"/>
            <a:ext cx="2514600" cy="1909465"/>
            <a:chOff x="6324600" y="3962400"/>
            <a:chExt cx="2514600" cy="1909465"/>
          </a:xfrm>
        </p:grpSpPr>
        <p:sp>
          <p:nvSpPr>
            <p:cNvPr id="7" name="Oval 6"/>
            <p:cNvSpPr/>
            <p:nvPr/>
          </p:nvSpPr>
          <p:spPr bwMode="auto">
            <a:xfrm>
              <a:off x="6324600" y="4800600"/>
              <a:ext cx="533400" cy="533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305800" y="4114800"/>
              <a:ext cx="533400" cy="533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6781800" y="5029200"/>
              <a:ext cx="1981200" cy="762000"/>
            </a:xfrm>
            <a:prstGeom prst="line">
              <a:avLst/>
            </a:prstGeom>
            <a:noFill/>
            <a:ln w="9525" cap="flat" cmpd="sng" algn="ctr">
              <a:solidFill>
                <a:srgbClr val="F3E96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7620000" y="54102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3F055"/>
                  </a:solidFill>
                </a:rPr>
                <a:t>L</a:t>
              </a: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6324600" y="4572000"/>
              <a:ext cx="533400" cy="1588"/>
            </a:xfrm>
            <a:prstGeom prst="line">
              <a:avLst/>
            </a:prstGeom>
            <a:noFill/>
            <a:ln w="9525" cap="flat" cmpd="sng" algn="ctr">
              <a:solidFill>
                <a:srgbClr val="F3E96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324600" y="39624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EFE96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ヒラギノ角ゴ Pro W3" pitchFamily="-112" charset="-128"/>
                  <a:cs typeface="ヒラギノ角ゴ Pro W3" pitchFamily="-112" charset="-128"/>
                </a:rPr>
                <a:t>ℓ</a:t>
              </a:r>
              <a:endParaRPr lang="en-US" dirty="0" smtClean="0">
                <a:solidFill>
                  <a:srgbClr val="D2E1FF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008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f</a:t>
            </a:r>
            <a:r>
              <a:rPr lang="en-US" dirty="0" smtClean="0"/>
              <a:t> = </a:t>
            </a:r>
            <a:r>
              <a:rPr lang="en-US" altLang="zh-TW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ℓ</a:t>
            </a:r>
            <a:r>
              <a:rPr lang="en-US" altLang="zh-TW" baseline="300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i="1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L</a:t>
            </a:r>
            <a:r>
              <a:rPr lang="en-US" altLang="zh-TW" baseline="300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5611046" cy="6269038"/>
          </a:xfrm>
          <a:prstGeom prst="rect">
            <a:avLst/>
          </a:prstGeom>
          <a:noFill/>
        </p:spPr>
      </p:pic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6629400" y="2057400"/>
            <a:ext cx="2514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800" i="1" dirty="0" err="1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</a:t>
            </a:r>
            <a:r>
              <a:rPr lang="en-US" altLang="zh-TW" sz="28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=</a:t>
            </a:r>
            <a:r>
              <a:rPr lang="en-US" altLang="zh-TW" sz="2800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dirty="0" smtClean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-112" charset="-128"/>
                <a:cs typeface="ヒラギノ角ゴ Pro W3" pitchFamily="-112" charset="-128"/>
              </a:rPr>
              <a:t>ℓ</a:t>
            </a:r>
            <a:r>
              <a:rPr lang="en-US" altLang="zh-TW" sz="28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sz="2800" i="1" dirty="0" err="1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</a:t>
            </a:r>
            <a:endParaRPr lang="en-US" altLang="zh-TW" sz="28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  <a:p>
            <a:pPr eaLnBrk="0" hangingPunct="0">
              <a:spcBef>
                <a:spcPct val="50000"/>
              </a:spcBef>
            </a:pPr>
            <a:endParaRPr lang="zh-TW" altLang="en-US" sz="28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914400"/>
            <a:ext cx="2057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F055"/>
                </a:solidFill>
              </a:rPr>
              <a:t>clump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6200" y="34290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F055"/>
                </a:solidFill>
              </a:rPr>
              <a:t>clump filling factor (&lt;1)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7886700" y="1714500"/>
            <a:ext cx="609600" cy="76200"/>
          </a:xfrm>
          <a:prstGeom prst="straightConnector1">
            <a:avLst/>
          </a:prstGeom>
          <a:noFill/>
          <a:ln w="9525" cap="flat" cmpd="sng" algn="ctr">
            <a:solidFill>
              <a:srgbClr val="F3E96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5" idx="0"/>
          </p:cNvCxnSpPr>
          <p:nvPr/>
        </p:nvCxnSpPr>
        <p:spPr bwMode="auto">
          <a:xfrm rot="16200000" flipV="1">
            <a:off x="8020050" y="3028950"/>
            <a:ext cx="761206" cy="38894"/>
          </a:xfrm>
          <a:prstGeom prst="straightConnector1">
            <a:avLst/>
          </a:prstGeom>
          <a:noFill/>
          <a:ln w="9525" cap="flat" cmpd="sng" algn="ctr">
            <a:solidFill>
              <a:srgbClr val="F3E96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562600" y="0"/>
            <a:ext cx="396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F055"/>
                </a:solidFill>
              </a:rPr>
              <a:t>The porosity length, </a:t>
            </a:r>
            <a:r>
              <a:rPr lang="en-US" i="1" dirty="0" err="1" smtClean="0">
                <a:solidFill>
                  <a:srgbClr val="F3F055"/>
                </a:solidFill>
              </a:rPr>
              <a:t>h</a:t>
            </a:r>
            <a:r>
              <a:rPr lang="en-US" dirty="0" smtClean="0">
                <a:solidFill>
                  <a:srgbClr val="F3F055"/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3524681" y="3139216"/>
            <a:ext cx="575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F055"/>
                </a:solidFill>
              </a:rPr>
              <a:t>Porosity length increasing </a:t>
            </a:r>
            <a:r>
              <a:rPr lang="en-US" dirty="0" err="1" smtClean="0">
                <a:solidFill>
                  <a:srgbClr val="F3F055"/>
                </a:solidFill>
                <a:sym typeface="Wingdings"/>
              </a:rPr>
              <a:t></a:t>
            </a:r>
            <a:endParaRPr lang="en-US" dirty="0" smtClean="0">
              <a:solidFill>
                <a:srgbClr val="F3F05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-76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3F055"/>
                </a:solidFill>
              </a:rPr>
              <a:t>Clump size increasing </a:t>
            </a:r>
            <a:r>
              <a:rPr lang="en-US" dirty="0" err="1" smtClean="0">
                <a:solidFill>
                  <a:srgbClr val="F3F055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3F055"/>
                </a:solidFill>
                <a:sym typeface="Wingdings"/>
              </a:rPr>
              <a:t> </a:t>
            </a:r>
            <a:endParaRPr lang="en-US" dirty="0" smtClean="0">
              <a:solidFill>
                <a:srgbClr val="F3F05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cohen_fi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338" y="990600"/>
            <a:ext cx="765132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609600" y="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Porosity only affects line profiles if the porosity length (</a:t>
            </a:r>
            <a:r>
              <a:rPr lang="en-US" altLang="zh-TW" i="1" dirty="0" err="1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h</a:t>
            </a:r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-112" charset="-120"/>
                <a:cs typeface="新細明體" pitchFamily="-112" charset="-120"/>
              </a:rPr>
              <a:t>) exceeds the stellar radius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3657600"/>
            <a:ext cx="3657600" cy="2819400"/>
          </a:xfrm>
          <a:prstGeom prst="rect">
            <a:avLst/>
          </a:prstGeom>
          <a:noFill/>
          <a:ln w="25400">
            <a:solidFill>
              <a:srgbClr val="F26815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952500" y="2286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clumping in 2-D simulations (density shown below) is on quite </a:t>
            </a:r>
            <a:r>
              <a:rPr lang="en-US" altLang="zh-TW" i="1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 scales</a:t>
            </a:r>
            <a:endParaRPr lang="en-US" altLang="zh-TW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0947" name="Picture 3" descr="dessart_owocki_img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1371600"/>
            <a:ext cx="76962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3048000" y="6172200"/>
            <a:ext cx="548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20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Dessart &amp; Owocki 2003, </a:t>
            </a:r>
            <a:r>
              <a:rPr lang="en-US" altLang="zh-TW" sz="1200" i="1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A&amp;A</a:t>
            </a:r>
            <a:r>
              <a:rPr lang="en-US" altLang="zh-TW" sz="120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406, L1</a:t>
            </a:r>
            <a:endParaRPr lang="zh-TW" altLang="en-US" sz="120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14400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expectation of porosity from simulations</a:t>
            </a:r>
          </a:p>
          <a:p>
            <a:pPr algn="ctr"/>
            <a:endParaRPr lang="en-US" dirty="0" smtClean="0">
              <a:solidFill>
                <a:srgbClr val="D2E1FF"/>
              </a:solidFill>
            </a:endParaRPr>
          </a:p>
          <a:p>
            <a:pPr algn="ctr"/>
            <a:r>
              <a:rPr lang="en-US" dirty="0" smtClean="0">
                <a:solidFill>
                  <a:srgbClr val="D2E1FF"/>
                </a:solidFill>
              </a:rPr>
              <a:t>Natural </a:t>
            </a:r>
            <a:r>
              <a:rPr lang="en-US" dirty="0" smtClean="0">
                <a:solidFill>
                  <a:srgbClr val="D2E1FF"/>
                </a:solidFill>
              </a:rPr>
              <a:t>explanation of line profiles without invoking porosity</a:t>
            </a:r>
          </a:p>
          <a:p>
            <a:pPr algn="ctr"/>
            <a:endParaRPr lang="en-US" dirty="0" smtClean="0">
              <a:solidFill>
                <a:srgbClr val="D2E1FF"/>
              </a:solidFill>
            </a:endParaRPr>
          </a:p>
          <a:p>
            <a:pPr algn="ctr"/>
            <a:r>
              <a:rPr lang="en-US" dirty="0" smtClean="0">
                <a:solidFill>
                  <a:srgbClr val="D2E1FF"/>
                </a:solidFill>
              </a:rPr>
              <a:t>Finally</a:t>
            </a:r>
            <a:r>
              <a:rPr lang="en-US" dirty="0" smtClean="0">
                <a:solidFill>
                  <a:srgbClr val="D2E1FF"/>
                </a:solidFill>
              </a:rPr>
              <a:t>, to have porosity, you need clumping in the first place, and once you have clumping…you have your factor ~3 reduction in the mass-loss rate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14400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No </a:t>
            </a:r>
            <a:r>
              <a:rPr lang="en-US" dirty="0" smtClean="0">
                <a:solidFill>
                  <a:srgbClr val="D2E1FF"/>
                </a:solidFill>
              </a:rPr>
              <a:t>expectation of porosity from simulations</a:t>
            </a:r>
            <a:endParaRPr lang="en-US" dirty="0" smtClean="0">
              <a:solidFill>
                <a:srgbClr val="D2E1FF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Natural </a:t>
            </a:r>
            <a:r>
              <a:rPr lang="en-US" dirty="0" smtClean="0"/>
              <a:t>explanation of line profiles without invoking porosity</a:t>
            </a:r>
          </a:p>
          <a:p>
            <a:pPr algn="ctr"/>
            <a:endParaRPr lang="en-US" dirty="0" smtClean="0">
              <a:solidFill>
                <a:srgbClr val="D2E1FF"/>
              </a:solidFill>
            </a:endParaRPr>
          </a:p>
          <a:p>
            <a:pPr algn="ctr"/>
            <a:r>
              <a:rPr lang="en-US" dirty="0" smtClean="0">
                <a:solidFill>
                  <a:srgbClr val="D2E1FF"/>
                </a:solidFill>
              </a:rPr>
              <a:t>Finally, to have porosity, you need clumping in the first place, and once you have clumping…you have your factor ~3 reduction in the mass-loss rate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6477000" y="1524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  <a:sym typeface="Symbol" pitchFamily="-106" charset="2"/>
              </a:rPr>
              <a:t>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Pup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massive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6553200" y="5181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Capella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mass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1143000"/>
            <a:ext cx="2057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broad, skewed, </a:t>
            </a:r>
            <a:br>
              <a:rPr lang="en-US" dirty="0" smtClean="0"/>
            </a:br>
            <a:r>
              <a:rPr lang="en-US" dirty="0" smtClean="0"/>
              <a:t>blue shifted</a:t>
            </a:r>
          </a:p>
        </p:txBody>
      </p:sp>
      <p:pic>
        <p:nvPicPr>
          <p:cNvPr id="12" name="Picture 11" descr="zpup_nex_1213_hist_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0"/>
            <a:ext cx="4623457" cy="3358444"/>
          </a:xfrm>
          <a:prstGeom prst="rect">
            <a:avLst/>
          </a:prstGeom>
        </p:spPr>
      </p:pic>
      <p:pic>
        <p:nvPicPr>
          <p:cNvPr id="13" name="Picture 12" descr="capella_nex_1213_hist_v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502340"/>
            <a:ext cx="4619625" cy="33556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7000" y="5943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unresolved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877094" y="3314700"/>
            <a:ext cx="6172200" cy="1588"/>
          </a:xfrm>
          <a:prstGeom prst="line">
            <a:avLst/>
          </a:prstGeom>
          <a:noFill/>
          <a:ln w="12700" cap="flat" cmpd="sng" algn="ctr">
            <a:solidFill>
              <a:srgbClr val="F3E96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14400"/>
            <a:ext cx="617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No expectation of porosity from simulations</a:t>
            </a:r>
          </a:p>
          <a:p>
            <a:pPr algn="ctr"/>
            <a:endParaRPr lang="en-US" dirty="0" smtClean="0">
              <a:solidFill>
                <a:srgbClr val="D2E1FF"/>
              </a:solidFill>
            </a:endParaRPr>
          </a:p>
          <a:p>
            <a:pPr algn="ctr"/>
            <a:r>
              <a:rPr lang="en-US" dirty="0" smtClean="0">
                <a:solidFill>
                  <a:srgbClr val="D2E1FF"/>
                </a:solidFill>
              </a:rPr>
              <a:t>Natural </a:t>
            </a:r>
            <a:r>
              <a:rPr lang="en-US" dirty="0" smtClean="0">
                <a:solidFill>
                  <a:srgbClr val="D2E1FF"/>
                </a:solidFill>
              </a:rPr>
              <a:t>explanation of line profiles without invoking porosity</a:t>
            </a:r>
          </a:p>
          <a:p>
            <a:pPr algn="ctr"/>
            <a:endParaRPr lang="en-US" dirty="0" smtClean="0">
              <a:solidFill>
                <a:srgbClr val="D2E1FF"/>
              </a:solidFill>
            </a:endParaRPr>
          </a:p>
          <a:p>
            <a:pPr algn="ctr"/>
            <a:r>
              <a:rPr lang="en-US" dirty="0" smtClean="0"/>
              <a:t>Finally</a:t>
            </a:r>
            <a:r>
              <a:rPr lang="en-US" dirty="0" smtClean="0"/>
              <a:t>, to have porosity, you need clumping in the first place, and once you have clumping…you have your factor ~3 reduction in the mass-loss rate </a:t>
            </a:r>
            <a:br>
              <a:rPr lang="en-US" dirty="0" smtClean="0"/>
            </a:br>
            <a:r>
              <a:rPr lang="en-US" dirty="0" smtClean="0"/>
              <a:t>(for </a:t>
            </a:r>
            <a:r>
              <a:rPr lang="en-US" dirty="0" err="1" smtClean="0">
                <a:latin typeface="Symbol" charset="2"/>
                <a:cs typeface="Symbol" charset="2"/>
              </a:rPr>
              <a:t>z</a:t>
            </a:r>
            <a:r>
              <a:rPr lang="en-US" dirty="0" smtClean="0"/>
              <a:t> Pup, anyway)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1763"/>
            <a:ext cx="5902325" cy="6594475"/>
          </a:xfrm>
          <a:prstGeom prst="rect">
            <a:avLst/>
          </a:prstGeom>
          <a:noFill/>
        </p:spPr>
      </p:pic>
      <p:sp>
        <p:nvSpPr>
          <p:cNvPr id="284676" name="Line 4"/>
          <p:cNvSpPr>
            <a:spLocks noChangeShapeType="1"/>
          </p:cNvSpPr>
          <p:nvPr/>
        </p:nvSpPr>
        <p:spPr bwMode="auto">
          <a:xfrm>
            <a:off x="838200" y="533400"/>
            <a:ext cx="5715000" cy="5715000"/>
          </a:xfrm>
          <a:prstGeom prst="line">
            <a:avLst/>
          </a:prstGeom>
          <a:noFill/>
          <a:ln w="19050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>
            <a:off x="2819400" y="609600"/>
            <a:ext cx="3657600" cy="36576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>
            <a:off x="762000" y="2362200"/>
            <a:ext cx="3429000" cy="34290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6553200" y="6172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dirty="0" err="1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</a:t>
            </a:r>
            <a:r>
              <a:rPr lang="en-US" altLang="zh-TW" sz="1800" b="1" dirty="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 = 0.1</a:t>
            </a:r>
            <a:endParaRPr lang="en-US" altLang="zh-TW" b="1" dirty="0">
              <a:solidFill>
                <a:srgbClr val="F26815"/>
              </a:solidFill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6477000" y="4191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err="1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</a:t>
            </a:r>
            <a:r>
              <a:rPr lang="en-US" altLang="zh-TW" sz="1800" dirty="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 = 0.2</a:t>
            </a:r>
            <a:endParaRPr lang="en-US" altLang="zh-TW" dirty="0"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4114800" y="5715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 = 0.05</a:t>
            </a:r>
            <a:endParaRPr lang="en-US" altLang="zh-TW"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2860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D2E1FF"/>
                </a:solidFill>
              </a:rPr>
              <a:t>f</a:t>
            </a:r>
            <a:r>
              <a:rPr lang="en-US" dirty="0" smtClean="0">
                <a:solidFill>
                  <a:srgbClr val="D2E1FF"/>
                </a:solidFill>
              </a:rPr>
              <a:t> ~ 0.1 is indicated by H-alpha, UV, radio free-free analysis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1763"/>
            <a:ext cx="5902325" cy="6594475"/>
          </a:xfrm>
          <a:prstGeom prst="rect">
            <a:avLst/>
          </a:prstGeom>
        </p:spPr>
      </p:pic>
      <p:sp>
        <p:nvSpPr>
          <p:cNvPr id="284676" name="Line 4"/>
          <p:cNvSpPr>
            <a:spLocks noChangeShapeType="1"/>
          </p:cNvSpPr>
          <p:nvPr/>
        </p:nvSpPr>
        <p:spPr bwMode="auto">
          <a:xfrm>
            <a:off x="838200" y="533400"/>
            <a:ext cx="5715000" cy="5715000"/>
          </a:xfrm>
          <a:prstGeom prst="line">
            <a:avLst/>
          </a:prstGeom>
          <a:noFill/>
          <a:ln w="19050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>
            <a:off x="2819400" y="609600"/>
            <a:ext cx="3657600" cy="36576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>
            <a:off x="762000" y="2362200"/>
            <a:ext cx="3429000" cy="34290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6553200" y="6172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dirty="0" err="1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</a:t>
            </a:r>
            <a:r>
              <a:rPr lang="en-US" altLang="zh-TW" sz="1800" b="1" dirty="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 = 0.1</a:t>
            </a:r>
            <a:endParaRPr lang="en-US" altLang="zh-TW" b="1" dirty="0">
              <a:solidFill>
                <a:srgbClr val="F26815"/>
              </a:solidFill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6477000" y="4191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err="1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</a:t>
            </a:r>
            <a:r>
              <a:rPr lang="en-US" altLang="zh-TW" sz="1800" dirty="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 = 0.2</a:t>
            </a:r>
            <a:endParaRPr lang="en-US" altLang="zh-TW" dirty="0"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4114800" y="5715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 = 0.05</a:t>
            </a:r>
            <a:endParaRPr lang="en-US" altLang="zh-TW"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28600"/>
            <a:ext cx="198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And lack of evidence for porosity…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leads us to suggest visualization in upper left is closest to reality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10" name="Frame 9"/>
          <p:cNvSpPr/>
          <p:nvPr/>
        </p:nvSpPr>
        <p:spPr bwMode="auto">
          <a:xfrm>
            <a:off x="304800" y="0"/>
            <a:ext cx="2514600" cy="2514600"/>
          </a:xfrm>
          <a:prstGeom prst="frame">
            <a:avLst/>
          </a:prstGeom>
          <a:solidFill>
            <a:srgbClr val="F26815"/>
          </a:solidFill>
          <a:ln w="22225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conclusions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6800" y="1600200"/>
            <a:ext cx="7391400" cy="3046988"/>
            <a:chOff x="1066800" y="1600200"/>
            <a:chExt cx="7391400" cy="3046988"/>
          </a:xfrm>
        </p:grpSpPr>
        <p:sp>
          <p:nvSpPr>
            <p:cNvPr id="3" name="TextBox 2"/>
            <p:cNvSpPr txBox="1"/>
            <p:nvPr/>
          </p:nvSpPr>
          <p:spPr>
            <a:xfrm>
              <a:off x="1066800" y="1600200"/>
              <a:ext cx="73914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Line widths consistent with embedded wind shocks</a:t>
              </a:r>
            </a:p>
            <a:p>
              <a:endParaRPr lang="en-US" dirty="0" smtClean="0">
                <a:solidFill>
                  <a:srgbClr val="D2E1FF"/>
                </a:solidFill>
              </a:endParaRPr>
            </a:p>
            <a:p>
              <a:r>
                <a:rPr lang="en-US" dirty="0" smtClean="0">
                  <a:solidFill>
                    <a:srgbClr val="D2E1FF"/>
                  </a:solidFill>
                </a:rPr>
                <a:t>Skewed line shapes consistent with photoelectric absorption; magnitude and wavelength trend enable a mass-loss rate measurement</a:t>
              </a:r>
            </a:p>
            <a:p>
              <a:endParaRPr lang="en-US" dirty="0" smtClean="0">
                <a:solidFill>
                  <a:srgbClr val="D2E1FF"/>
                </a:solidFill>
              </a:endParaRPr>
            </a:p>
            <a:p>
              <a:r>
                <a:rPr lang="en-US" dirty="0" smtClean="0">
                  <a:solidFill>
                    <a:srgbClr val="D2E1FF"/>
                  </a:solidFill>
                </a:rPr>
                <a:t>Consistent explanation for zeta Pup – M down by factor of 3, no need to invoke porosity</a:t>
              </a: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6400800" y="3810000"/>
              <a:ext cx="76200" cy="76200"/>
            </a:xfrm>
            <a:prstGeom prst="ellipse">
              <a:avLst/>
            </a:prstGeom>
            <a:solidFill>
              <a:srgbClr val="D2E1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conclusions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6800" y="1600200"/>
            <a:ext cx="7391400" cy="3046988"/>
            <a:chOff x="1066800" y="1600200"/>
            <a:chExt cx="7391400" cy="3046988"/>
          </a:xfrm>
        </p:grpSpPr>
        <p:sp>
          <p:nvSpPr>
            <p:cNvPr id="3" name="TextBox 2"/>
            <p:cNvSpPr txBox="1"/>
            <p:nvPr/>
          </p:nvSpPr>
          <p:spPr>
            <a:xfrm>
              <a:off x="1066800" y="1600200"/>
              <a:ext cx="73914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2E1FF"/>
                  </a:solidFill>
                </a:rPr>
                <a:t>Line widths consistent with embedded wind shocks</a:t>
              </a:r>
            </a:p>
            <a:p>
              <a:endParaRPr lang="en-US" dirty="0" smtClean="0">
                <a:solidFill>
                  <a:srgbClr val="D2E1FF"/>
                </a:solidFill>
              </a:endParaRPr>
            </a:p>
            <a:p>
              <a:r>
                <a:rPr lang="en-US" dirty="0" smtClean="0"/>
                <a:t>Skewed line shapes consistent with photoelectric absorption; magnitude and wavelength trend enable a mass-loss rate measurement</a:t>
              </a:r>
            </a:p>
            <a:p>
              <a:endParaRPr lang="en-US" dirty="0" smtClean="0">
                <a:solidFill>
                  <a:srgbClr val="D2E1FF"/>
                </a:solidFill>
              </a:endParaRPr>
            </a:p>
            <a:p>
              <a:r>
                <a:rPr lang="en-US" dirty="0" smtClean="0">
                  <a:solidFill>
                    <a:srgbClr val="D2E1FF"/>
                  </a:solidFill>
                </a:rPr>
                <a:t>Consistent explanation for zeta Pup – M down by factor of 3, no need to invoke porosity</a:t>
              </a: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6400800" y="3810000"/>
              <a:ext cx="76200" cy="76200"/>
            </a:xfrm>
            <a:prstGeom prst="ellipse">
              <a:avLst/>
            </a:prstGeom>
            <a:solidFill>
              <a:srgbClr val="D2E1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conclusions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6800" y="1600200"/>
            <a:ext cx="7391400" cy="3046988"/>
            <a:chOff x="1066800" y="1600200"/>
            <a:chExt cx="7391400" cy="3046988"/>
          </a:xfrm>
        </p:grpSpPr>
        <p:sp>
          <p:nvSpPr>
            <p:cNvPr id="3" name="TextBox 2"/>
            <p:cNvSpPr txBox="1"/>
            <p:nvPr/>
          </p:nvSpPr>
          <p:spPr>
            <a:xfrm>
              <a:off x="1066800" y="1600200"/>
              <a:ext cx="73914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2E1FF"/>
                  </a:solidFill>
                </a:rPr>
                <a:t>Line widths consistent with embedded wind shocks</a:t>
              </a:r>
            </a:p>
            <a:p>
              <a:endParaRPr lang="en-US" dirty="0" smtClean="0">
                <a:solidFill>
                  <a:srgbClr val="D2E1FF"/>
                </a:solidFill>
              </a:endParaRPr>
            </a:p>
            <a:p>
              <a:r>
                <a:rPr lang="en-US" dirty="0" smtClean="0">
                  <a:solidFill>
                    <a:srgbClr val="D2E1FF"/>
                  </a:solidFill>
                </a:rPr>
                <a:t>Skewed line shapes consistent with photoelectric absorption; magnitude and wavelength trend enable a mass-loss rate measurement</a:t>
              </a:r>
            </a:p>
            <a:p>
              <a:endParaRPr lang="en-US" dirty="0" smtClean="0">
                <a:solidFill>
                  <a:srgbClr val="D2E1FF"/>
                </a:solidFill>
              </a:endParaRPr>
            </a:p>
            <a:p>
              <a:r>
                <a:rPr lang="en-US" dirty="0" smtClean="0"/>
                <a:t>Consistent explanation for zeta Pup – M down by factor of 3, no need to invoke porosity</a:t>
              </a: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6400800" y="3810000"/>
              <a:ext cx="76200" cy="76200"/>
            </a:xfrm>
            <a:prstGeom prst="ellipse">
              <a:avLst/>
            </a:prstGeom>
            <a:solidFill>
              <a:srgbClr val="F3E9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conclusions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6800" y="1600200"/>
            <a:ext cx="7391400" cy="3046988"/>
            <a:chOff x="1066800" y="1600200"/>
            <a:chExt cx="7391400" cy="3046988"/>
          </a:xfrm>
        </p:grpSpPr>
        <p:sp>
          <p:nvSpPr>
            <p:cNvPr id="3" name="TextBox 2"/>
            <p:cNvSpPr txBox="1"/>
            <p:nvPr/>
          </p:nvSpPr>
          <p:spPr>
            <a:xfrm>
              <a:off x="1066800" y="1600200"/>
              <a:ext cx="73914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2E1FF"/>
                  </a:solidFill>
                </a:rPr>
                <a:t>Line widths consistent with embedded wind shocks</a:t>
              </a:r>
            </a:p>
            <a:p>
              <a:endParaRPr lang="en-US" dirty="0" smtClean="0">
                <a:solidFill>
                  <a:srgbClr val="D2E1FF"/>
                </a:solidFill>
              </a:endParaRPr>
            </a:p>
            <a:p>
              <a:r>
                <a:rPr lang="en-US" dirty="0" smtClean="0">
                  <a:solidFill>
                    <a:srgbClr val="D2E1FF"/>
                  </a:solidFill>
                </a:rPr>
                <a:t>Skewed line shapes consistent with photoelectric absorption; magnitude and wavelength trend enable a mass-loss rate measurement</a:t>
              </a:r>
            </a:p>
            <a:p>
              <a:endParaRPr lang="en-US" dirty="0" smtClean="0">
                <a:solidFill>
                  <a:srgbClr val="D2E1FF"/>
                </a:solidFill>
              </a:endParaRPr>
            </a:p>
            <a:p>
              <a:r>
                <a:rPr lang="en-US" dirty="0" smtClean="0">
                  <a:solidFill>
                    <a:srgbClr val="D2E1FF"/>
                  </a:solidFill>
                </a:rPr>
                <a:t>Consistent explanation for zeta Pup – M down by factor of 3, no need to invoke porosity</a:t>
              </a: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6400800" y="3810000"/>
              <a:ext cx="76200" cy="76200"/>
            </a:xfrm>
            <a:prstGeom prst="ellipse">
              <a:avLst/>
            </a:prstGeom>
            <a:solidFill>
              <a:srgbClr val="D2E1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rad</a:t>
            </a:r>
            <a:r>
              <a:rPr lang="en-US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-hydro wind </a:t>
            </a:r>
            <a:r>
              <a:rPr lang="en-US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simulations: line-driving instability</a:t>
            </a:r>
            <a:endParaRPr lang="en-US" sz="32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ea typeface="+mn-ea"/>
            </a:endParaRPr>
          </a:p>
        </p:txBody>
      </p:sp>
      <p:pic>
        <p:nvPicPr>
          <p:cNvPr id="79874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7467600" cy="55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838200" y="838200"/>
            <a:ext cx="7467600" cy="5516050"/>
            <a:chOff x="838200" y="838200"/>
            <a:chExt cx="7467600" cy="5516050"/>
          </a:xfrm>
        </p:grpSpPr>
        <p:pic>
          <p:nvPicPr>
            <p:cNvPr id="79874" name="Picture 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838200"/>
              <a:ext cx="7467600" cy="551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9877" name="Straight Connector 5"/>
            <p:cNvCxnSpPr>
              <a:cxnSpLocks noChangeShapeType="1"/>
            </p:cNvCxnSpPr>
            <p:nvPr/>
          </p:nvCxnSpPr>
          <p:spPr bwMode="auto">
            <a:xfrm rot="5400000">
              <a:off x="800102" y="3543300"/>
              <a:ext cx="3886197" cy="1588"/>
            </a:xfrm>
            <a:prstGeom prst="line">
              <a:avLst/>
            </a:prstGeom>
            <a:noFill/>
            <a:ln w="12700">
              <a:solidFill>
                <a:srgbClr val="F26815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533400" y="228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shock onset at </a:t>
            </a:r>
            <a:r>
              <a:rPr lang="en-US" dirty="0" err="1" smtClean="0"/>
              <a:t>r</a:t>
            </a:r>
            <a:r>
              <a:rPr lang="en-US" dirty="0" smtClean="0"/>
              <a:t> ~ 1.5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star</a:t>
            </a:r>
            <a:endParaRPr lang="en-US" baseline="-25000" dirty="0" smtClean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2743200" y="762000"/>
            <a:ext cx="838200" cy="685800"/>
          </a:xfrm>
          <a:prstGeom prst="straightConnector1">
            <a:avLst/>
          </a:prstGeom>
          <a:noFill/>
          <a:ln w="9525" cap="flat" cmpd="sng" algn="ctr">
            <a:solidFill>
              <a:srgbClr val="F3E96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4419600" y="76200"/>
            <a:ext cx="4495800" cy="2286000"/>
            <a:chOff x="4419600" y="76200"/>
            <a:chExt cx="4495800" cy="2286000"/>
          </a:xfrm>
        </p:grpSpPr>
        <p:sp>
          <p:nvSpPr>
            <p:cNvPr id="12" name="TextBox 11"/>
            <p:cNvSpPr txBox="1"/>
            <p:nvPr/>
          </p:nvSpPr>
          <p:spPr>
            <a:xfrm>
              <a:off x="5791200" y="76200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V</a:t>
              </a:r>
              <a:r>
                <a:rPr lang="en-US" baseline="-25000" dirty="0" err="1" smtClean="0"/>
                <a:t>shock</a:t>
              </a:r>
              <a:r>
                <a:rPr lang="en-US" dirty="0" smtClean="0"/>
                <a:t> ~ 300 km/</a:t>
              </a:r>
              <a:r>
                <a:rPr lang="en-US" dirty="0" err="1" smtClean="0"/>
                <a:t>s</a:t>
              </a:r>
              <a:r>
                <a:rPr lang="en-US" dirty="0" smtClean="0"/>
                <a:t> : </a:t>
              </a:r>
              <a:br>
                <a:rPr lang="en-US" dirty="0" smtClean="0"/>
              </a:br>
              <a:r>
                <a:rPr lang="en-US" dirty="0" smtClean="0"/>
                <a:t>T ~ 10</a:t>
              </a:r>
              <a:r>
                <a:rPr lang="en-US" baseline="30000" dirty="0" smtClean="0"/>
                <a:t>6</a:t>
              </a:r>
              <a:r>
                <a:rPr lang="en-US" dirty="0" smtClean="0"/>
                <a:t> K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rot="5400000">
              <a:off x="4953000" y="762000"/>
              <a:ext cx="1676400" cy="1524000"/>
            </a:xfrm>
            <a:prstGeom prst="straightConnector1">
              <a:avLst/>
            </a:prstGeom>
            <a:noFill/>
            <a:ln w="9525" cap="flat" cmpd="sng" algn="ctr">
              <a:solidFill>
                <a:srgbClr val="F3E96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5400000">
              <a:off x="5410200" y="1066800"/>
              <a:ext cx="1600200" cy="838200"/>
            </a:xfrm>
            <a:prstGeom prst="straightConnector1">
              <a:avLst/>
            </a:prstGeom>
            <a:noFill/>
            <a:ln w="9525" cap="flat" cmpd="sng" algn="ctr">
              <a:solidFill>
                <a:srgbClr val="F3E96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10800000" flipV="1">
              <a:off x="4419600" y="685800"/>
              <a:ext cx="2057400" cy="1524000"/>
            </a:xfrm>
            <a:prstGeom prst="straightConnector1">
              <a:avLst/>
            </a:prstGeom>
            <a:noFill/>
            <a:ln w="9525" cap="flat" cmpd="sng" algn="ctr">
              <a:solidFill>
                <a:srgbClr val="F3E96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7" name="Group 36"/>
          <p:cNvGrpSpPr/>
          <p:nvPr/>
        </p:nvGrpSpPr>
        <p:grpSpPr>
          <a:xfrm>
            <a:off x="3352800" y="4495800"/>
            <a:ext cx="5257800" cy="2366665"/>
            <a:chOff x="3352800" y="4495800"/>
            <a:chExt cx="5257800" cy="2366665"/>
          </a:xfrm>
        </p:grpSpPr>
        <p:sp>
          <p:nvSpPr>
            <p:cNvPr id="24" name="TextBox 23"/>
            <p:cNvSpPr txBox="1"/>
            <p:nvPr/>
          </p:nvSpPr>
          <p:spPr>
            <a:xfrm>
              <a:off x="3352800" y="6400800"/>
              <a:ext cx="525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hot plasma has low density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10800000">
              <a:off x="4343400" y="4495800"/>
              <a:ext cx="2133600" cy="1981200"/>
            </a:xfrm>
            <a:prstGeom prst="straightConnector1">
              <a:avLst/>
            </a:prstGeom>
            <a:noFill/>
            <a:ln w="9525" cap="flat" cmpd="sng" algn="ctr">
              <a:solidFill>
                <a:srgbClr val="F3E96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10800000">
              <a:off x="4953000" y="4876800"/>
              <a:ext cx="1676400" cy="1600200"/>
            </a:xfrm>
            <a:prstGeom prst="straightConnector1">
              <a:avLst/>
            </a:prstGeom>
            <a:noFill/>
            <a:ln w="9525" cap="flat" cmpd="sng" algn="ctr">
              <a:solidFill>
                <a:srgbClr val="F3E96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16200000" flipV="1">
              <a:off x="5448300" y="5143500"/>
              <a:ext cx="1600200" cy="1066800"/>
            </a:xfrm>
            <a:prstGeom prst="straightConnector1">
              <a:avLst/>
            </a:prstGeom>
            <a:noFill/>
            <a:ln w="9525" cap="flat" cmpd="sng" algn="ctr">
              <a:solidFill>
                <a:srgbClr val="F3E96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99% of the wind mass is </a:t>
            </a:r>
            <a:r>
              <a:rPr lang="en-US" sz="3200" dirty="0" smtClean="0"/>
              <a:t>cold*, </a:t>
            </a:r>
            <a:r>
              <a:rPr lang="en-US" sz="3200" dirty="0" smtClean="0"/>
              <a:t>partially ionized…</a:t>
            </a:r>
            <a:br>
              <a:rPr lang="en-US" sz="3200" dirty="0" smtClean="0"/>
            </a:br>
            <a:r>
              <a:rPr lang="en-US" sz="3200" dirty="0" smtClean="0"/>
              <a:t>x-ray </a:t>
            </a:r>
            <a:r>
              <a:rPr lang="en-US" sz="3200" b="1" dirty="0" smtClean="0"/>
              <a:t>absorbing</a:t>
            </a:r>
          </a:p>
        </p:txBody>
      </p:sp>
      <p:pic>
        <p:nvPicPr>
          <p:cNvPr id="3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819400"/>
            <a:ext cx="4267200" cy="31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pacities_ags05_CN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295400"/>
            <a:ext cx="2082800" cy="1393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6248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*typically 20,000 – 30,000 K; maybe </a:t>
            </a:r>
            <a:r>
              <a:rPr lang="en-US" sz="1800" dirty="0" smtClean="0"/>
              <a:t>better described as “warm”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photoelectric </a:t>
            </a:r>
            <a:r>
              <a:rPr lang="en-US" sz="3200" dirty="0" smtClean="0"/>
              <a:t>absorption:</a:t>
            </a:r>
            <a:br>
              <a:rPr lang="en-US" sz="3200" dirty="0" smtClean="0"/>
            </a:br>
            <a:r>
              <a:rPr lang="en-US" sz="3200" dirty="0" smtClean="0"/>
              <a:t>continuum opacity in the cold wind component</a:t>
            </a:r>
            <a:endParaRPr lang="en-US" sz="3200" b="1" dirty="0" smtClean="0"/>
          </a:p>
        </p:txBody>
      </p:sp>
      <p:pic>
        <p:nvPicPr>
          <p:cNvPr id="5" name="Picture 4" descr="opacities_ags05_C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085" y="1219200"/>
            <a:ext cx="6099830" cy="4082276"/>
          </a:xfrm>
          <a:prstGeom prst="rect">
            <a:avLst/>
          </a:prstGeom>
        </p:spPr>
      </p:pic>
      <p:pic>
        <p:nvPicPr>
          <p:cNvPr id="6" name="Picture 1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029200"/>
            <a:ext cx="2209800" cy="163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0" y="137160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26815"/>
                </a:solidFill>
                <a:effectLst/>
              </a:rPr>
              <a:t>CNO processed</a:t>
            </a:r>
            <a:endParaRPr lang="en-US" sz="1600" dirty="0" smtClean="0">
              <a:solidFill>
                <a:srgbClr val="F26815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266700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26815"/>
                </a:solidFill>
                <a:effectLst/>
              </a:rPr>
              <a:t>solar abundance</a:t>
            </a:r>
            <a:endParaRPr lang="en-US" sz="1600" dirty="0" smtClean="0">
              <a:solidFill>
                <a:srgbClr val="F26815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mat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778" y="819476"/>
            <a:ext cx="5244444" cy="5219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10583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D2E1FF"/>
                </a:solidFill>
              </a:rPr>
              <a:t>observer </a:t>
            </a:r>
            <a:br>
              <a:rPr lang="en-US" sz="1800" dirty="0" smtClean="0">
                <a:solidFill>
                  <a:srgbClr val="D2E1FF"/>
                </a:solidFill>
              </a:rPr>
            </a:br>
            <a:r>
              <a:rPr lang="en-US" sz="1800" dirty="0" smtClean="0">
                <a:solidFill>
                  <a:srgbClr val="D2E1FF"/>
                </a:solidFill>
              </a:rPr>
              <a:t>on left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5000" y="304800"/>
            <a:ext cx="5334000" cy="1907977"/>
            <a:chOff x="1905000" y="304800"/>
            <a:chExt cx="5334000" cy="1907977"/>
          </a:xfrm>
        </p:grpSpPr>
        <p:sp>
          <p:nvSpPr>
            <p:cNvPr id="4" name="TextBox 3"/>
            <p:cNvSpPr txBox="1"/>
            <p:nvPr/>
          </p:nvSpPr>
          <p:spPr>
            <a:xfrm>
              <a:off x="3009900" y="3048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D2E1FF"/>
                  </a:solidFill>
                </a:rPr>
                <a:t>isovelocity</a:t>
              </a:r>
              <a:r>
                <a:rPr lang="en-US" dirty="0" smtClean="0">
                  <a:solidFill>
                    <a:srgbClr val="D2E1FF"/>
                  </a:solidFill>
                </a:rPr>
                <a:t> contours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5000" y="18288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-0.8v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8400" y="1219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-0.6v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1400" y="75902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-0.2v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7620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+0.2v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12954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+0.6v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0" y="19050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+0.8v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dirty="0" smtClean="0">
            <a:solidFill>
              <a:srgbClr val="D2E1FF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50456</TotalTime>
  <Words>1262</Words>
  <Application>Microsoft Macintosh PowerPoint</Application>
  <PresentationFormat>On-screen Show (4:3)</PresentationFormat>
  <Paragraphs>210</Paragraphs>
  <Slides>46</Slides>
  <Notes>46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</cp:lastModifiedBy>
  <cp:revision>620</cp:revision>
  <dcterms:created xsi:type="dcterms:W3CDTF">2010-03-21T16:25:35Z</dcterms:created>
  <dcterms:modified xsi:type="dcterms:W3CDTF">2010-03-21T16:44:31Z</dcterms:modified>
</cp:coreProperties>
</file>