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embeddings/Microsoft_Equation8.bin" ContentType="application/vnd.openxmlformats-officedocument.oleObject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6.xml" ContentType="application/vnd.openxmlformats-officedocument.presentationml.notesSlide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1.xml" ContentType="application/vnd.openxmlformats-officedocument.presentationml.notesSlide+xml"/>
  <Override PartName="/ppt/embeddings/Microsoft_Equation4.bin" ContentType="application/vnd.openxmlformats-officedocument.oleObject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2.xml" ContentType="application/vnd.openxmlformats-officedocument.presentationml.notesSlide+xml"/>
  <Override PartName="/ppt/embeddings/Microsoft_Equation5.bin" ContentType="application/vnd.openxmlformats-officedocument.oleObject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5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57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48.xml" ContentType="application/vnd.openxmlformats-officedocument.presentationml.notesSlide+xml"/>
  <Override PartName="/ppt/presProps.xml" ContentType="application/vnd.openxmlformats-officedocument.presentationml.presProps+xml"/>
  <Default Extension="vml" ContentType="application/vnd.openxmlformats-officedocument.vmlDrawing"/>
  <Override PartName="/ppt/notesSlides/notesSlide18.xml" ContentType="application/vnd.openxmlformats-officedocument.presentationml.notesSlide+xml"/>
  <Default Extension="png" ContentType="image/png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53.xml" ContentType="application/vnd.openxmlformats-officedocument.presentationml.slide+xml"/>
  <Override PartName="/ppt/embeddings/Microsoft_Equation3.bin" ContentType="application/vnd.openxmlformats-officedocument.oleObject"/>
  <Override PartName="/ppt/notesSlides/notesSlide24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55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notesSlides/notesSlide40.xml" ContentType="application/vnd.openxmlformats-officedocument.presentationml.notesSlide+xml"/>
  <Override PartName="/ppt/notesSlides/notesSlide65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6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notesSlides/notesSlide19.xml" ContentType="application/vnd.openxmlformats-officedocument.presentationml.notesSlide+xml"/>
  <Override PartName="/ppt/slides/slide6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37.xml" ContentType="application/vnd.openxmlformats-officedocument.presentationml.notesSlide+xml"/>
  <Override PartName="/ppt/embeddings/Microsoft_Equation7.bin" ContentType="application/vnd.openxmlformats-officedocument.oleObject"/>
  <Override PartName="/ppt/notesSlides/notesSlide44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6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notesSlides/notesSlide59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54.xml" ContentType="application/vnd.openxmlformats-officedocument.presentationml.notesSlide+xml"/>
  <Override PartName="/ppt/slideLayouts/slideLayout13.xml" ContentType="application/vnd.openxmlformats-officedocument.presentationml.slideLayout+xml"/>
  <Override PartName="/ppt/notesSlides/notesSlide64.xml" ContentType="application/vnd.openxmlformats-officedocument.presentationml.notesSlide+xml"/>
  <Override PartName="/ppt/slides/slide8.xml" ContentType="application/vnd.openxmlformats-officedocument.presentationml.slide+xml"/>
  <Override PartName="/ppt/embeddings/Microsoft_Equation9.bin" ContentType="application/vnd.openxmlformats-officedocument.oleObject"/>
  <Override PartName="/ppt/slides/slide15.xml" ContentType="application/vnd.openxmlformats-officedocument.presentationml.slide+xml"/>
  <Override PartName="/ppt/embeddings/Microsoft_Equation6.bin" ContentType="application/vnd.openxmlformats-officedocument.oleObject"/>
  <Override PartName="/ppt/notesSlides/notesSlide49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67"/>
  </p:notesMasterIdLst>
  <p:sldIdLst>
    <p:sldId id="403" r:id="rId2"/>
    <p:sldId id="775" r:id="rId3"/>
    <p:sldId id="766" r:id="rId4"/>
    <p:sldId id="767" r:id="rId5"/>
    <p:sldId id="773" r:id="rId6"/>
    <p:sldId id="768" r:id="rId7"/>
    <p:sldId id="769" r:id="rId8"/>
    <p:sldId id="680" r:id="rId9"/>
    <p:sldId id="774" r:id="rId10"/>
    <p:sldId id="639" r:id="rId11"/>
    <p:sldId id="614" r:id="rId12"/>
    <p:sldId id="599" r:id="rId13"/>
    <p:sldId id="613" r:id="rId14"/>
    <p:sldId id="415" r:id="rId15"/>
    <p:sldId id="644" r:id="rId16"/>
    <p:sldId id="651" r:id="rId17"/>
    <p:sldId id="645" r:id="rId18"/>
    <p:sldId id="734" r:id="rId19"/>
    <p:sldId id="647" r:id="rId20"/>
    <p:sldId id="649" r:id="rId21"/>
    <p:sldId id="650" r:id="rId22"/>
    <p:sldId id="648" r:id="rId23"/>
    <p:sldId id="654" r:id="rId24"/>
    <p:sldId id="778" r:id="rId25"/>
    <p:sldId id="641" r:id="rId26"/>
    <p:sldId id="603" r:id="rId27"/>
    <p:sldId id="714" r:id="rId28"/>
    <p:sldId id="736" r:id="rId29"/>
    <p:sldId id="716" r:id="rId30"/>
    <p:sldId id="717" r:id="rId31"/>
    <p:sldId id="637" r:id="rId32"/>
    <p:sldId id="604" r:id="rId33"/>
    <p:sldId id="700" r:id="rId34"/>
    <p:sldId id="701" r:id="rId35"/>
    <p:sldId id="702" r:id="rId36"/>
    <p:sldId id="703" r:id="rId37"/>
    <p:sldId id="704" r:id="rId38"/>
    <p:sldId id="705" r:id="rId39"/>
    <p:sldId id="607" r:id="rId40"/>
    <p:sldId id="688" r:id="rId41"/>
    <p:sldId id="608" r:id="rId42"/>
    <p:sldId id="709" r:id="rId43"/>
    <p:sldId id="712" r:id="rId44"/>
    <p:sldId id="710" r:id="rId45"/>
    <p:sldId id="711" r:id="rId46"/>
    <p:sldId id="763" r:id="rId47"/>
    <p:sldId id="776" r:id="rId48"/>
    <p:sldId id="790" r:id="rId49"/>
    <p:sldId id="791" r:id="rId50"/>
    <p:sldId id="792" r:id="rId51"/>
    <p:sldId id="793" r:id="rId52"/>
    <p:sldId id="794" r:id="rId53"/>
    <p:sldId id="795" r:id="rId54"/>
    <p:sldId id="797" r:id="rId55"/>
    <p:sldId id="798" r:id="rId56"/>
    <p:sldId id="799" r:id="rId57"/>
    <p:sldId id="800" r:id="rId58"/>
    <p:sldId id="801" r:id="rId59"/>
    <p:sldId id="802" r:id="rId60"/>
    <p:sldId id="803" r:id="rId61"/>
    <p:sldId id="777" r:id="rId62"/>
    <p:sldId id="796" r:id="rId63"/>
    <p:sldId id="785" r:id="rId64"/>
    <p:sldId id="813" r:id="rId65"/>
    <p:sldId id="788" r:id="rId6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F3E96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F3E96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F3E96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F3E96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F3E96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rgbClr val="F3E96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rgbClr val="F3E96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rgbClr val="F3E96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rgbClr val="F3E96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D2E1FF"/>
    <a:srgbClr val="C0EBF6"/>
    <a:srgbClr val="E6E6E6"/>
    <a:srgbClr val="F26815"/>
    <a:srgbClr val="F3E962"/>
    <a:srgbClr val="3E3E3E"/>
    <a:srgbClr val="4D4D4D"/>
    <a:srgbClr val="F3F055"/>
    <a:srgbClr val="FF0000"/>
    <a:srgbClr val="F3C55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howGuides="1">
      <p:cViewPr varScale="1">
        <p:scale>
          <a:sx n="66" d="100"/>
          <a:sy n="66" d="100"/>
        </p:scale>
        <p:origin x="-60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60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theme" Target="theme/theme1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69" Type="http://schemas.openxmlformats.org/officeDocument/2006/relationships/presProps" Target="presProps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printerSettings" Target="printerSettings/printerSettings1.bin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ict"/><Relationship Id="rId1" Type="http://schemas.openxmlformats.org/officeDocument/2006/relationships/image" Target="../media/image18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ict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ict"/><Relationship Id="rId1" Type="http://schemas.openxmlformats.org/officeDocument/2006/relationships/image" Target="../media/image44.pict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ict"/><Relationship Id="rId1" Type="http://schemas.openxmlformats.org/officeDocument/2006/relationships/image" Target="../media/image44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200">
                <a:effectLst/>
                <a:latin typeface="Verdana" charset="0"/>
                <a:cs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>
                <a:effectLst/>
                <a:latin typeface="Verdana" charset="0"/>
                <a:cs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zh-TW" noProof="0"/>
              <a:t>Click to edit Master text styles</a:t>
            </a:r>
          </a:p>
          <a:p>
            <a:pPr lvl="1"/>
            <a:r>
              <a:rPr lang="en-US" altLang="zh-TW" noProof="0"/>
              <a:t>Second level</a:t>
            </a:r>
          </a:p>
          <a:p>
            <a:pPr lvl="2"/>
            <a:r>
              <a:rPr lang="en-US" altLang="zh-TW" noProof="0"/>
              <a:t>Third level</a:t>
            </a:r>
          </a:p>
          <a:p>
            <a:pPr lvl="3"/>
            <a:r>
              <a:rPr lang="en-US" altLang="zh-TW" noProof="0"/>
              <a:t>Fourth level</a:t>
            </a:r>
          </a:p>
          <a:p>
            <a:pPr lvl="4"/>
            <a:r>
              <a:rPr lang="en-US" altLang="zh-TW" noProof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>
              <a:defRPr sz="1200">
                <a:effectLst/>
                <a:latin typeface="Verdana" charset="0"/>
                <a:cs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>
                <a:effectLst/>
                <a:latin typeface="Verdana" charset="0"/>
                <a:cs typeface="新細明體" charset="-120"/>
              </a:defRPr>
            </a:lvl1pPr>
          </a:lstStyle>
          <a:p>
            <a:pPr>
              <a:defRPr/>
            </a:pPr>
            <a:fld id="{9C38571E-1BA9-6F42-AB09-E2BD616A5CC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2D1A67-1B2A-1C4F-8F1B-59A80E4FBCA4}" type="slidenum">
              <a:rPr lang="en-US" altLang="zh-TW"/>
              <a:pPr/>
              <a:t>1</a:t>
            </a:fld>
            <a:endParaRPr lang="en-US" altLang="zh-TW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4E562D13-60FB-644B-B4F7-756CDFDDC403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10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AD305EF4-A588-244E-9C5C-1098979738EF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11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2F86326A-7EA6-6147-A3B3-2796C3A4AE8F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12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EF7EB54C-1C7D-6D49-80EB-FD099B0CC9AD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13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D3A13B-1009-954C-A184-BA3625E6279F}" type="slidenum">
              <a:rPr lang="en-US" altLang="zh-TW"/>
              <a:pPr/>
              <a:t>14</a:t>
            </a:fld>
            <a:endParaRPr lang="en-US" altLang="zh-TW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5B480138-F13F-BF44-A577-EE3CF5A310D6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15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94E65DE1-495A-314F-8149-710288C021D5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16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8642BBF8-98A7-F043-9B6B-9C2AF633ABE5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17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6418C3AF-F91C-D646-AE1F-B4E13C58F24A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18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7EF95C57-D477-D54F-AA3B-6A632C6CE3F8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19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9965375F-8794-A443-BAE4-CEB58B447E5A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2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711BB9EB-7101-BD46-AA73-8647AA701BFE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20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5C62A783-8F87-154D-9D9B-A1D674E9381B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21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1F9E36B2-958B-484E-84FF-7E0E139B5F01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22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zh-TW" altLang="en-US">
              <a:latin typeface="Times New Roman" charset="0"/>
              <a:ea typeface="新細明體" charset="-120"/>
              <a:cs typeface="新細明體" charset="-12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EE62E2-3BBB-2740-8C1C-5E7BE24D82D7}" type="slidenum">
              <a:rPr lang="en-US" altLang="zh-TW"/>
              <a:pPr/>
              <a:t>24</a:t>
            </a:fld>
            <a:endParaRPr lang="en-US" altLang="zh-TW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97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21A7FB2A-0D72-D840-A6A5-8799E475C6B1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25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51E5A0BD-7D2D-184E-A76D-8C38B8F0C08E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26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668B1FFF-32B8-F647-8FFA-F6AE8C9F09A1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27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1B2BAF17-B3DD-1D41-8ED5-D55C3393280B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28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471CA43B-5635-FB43-8AF7-79393ACDCE82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29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16E52C-629A-1741-8FA5-02E22CAFCA42}" type="slidenum">
              <a:rPr lang="en-US" altLang="zh-TW"/>
              <a:pPr/>
              <a:t>3</a:t>
            </a:fld>
            <a:endParaRPr lang="en-US" altLang="zh-TW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136CE0C3-3ED2-674F-820B-43258B334FBB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30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C724DFBF-569A-FD43-B47D-35E15EB4F8E3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31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AE4930AA-C6BE-8643-AD20-259C9D383E2D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32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385ABDAD-DC0D-314A-87D2-5AA263DF2E9A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33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E97BC5B8-B6C4-A144-B7BC-12C92CA25995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34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1F67545F-D0D6-744E-87BE-2AF840A4975B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35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8EE6EACA-CEEA-CA42-B202-5C8C1278FEB8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36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BEF15B98-F402-7142-B845-3E983F610B34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37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3DF8184F-B40C-D543-A372-59F82249B022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38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12D2C4C9-39C6-284B-9917-CBE13C193AA3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39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9965375F-8794-A443-BAE4-CEB58B447E5A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4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75E9A215-2F58-4B45-A646-27CADE296FDA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40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zh-TW" altLang="en-US">
              <a:latin typeface="Times New Roman" charset="0"/>
              <a:ea typeface="新細明體" charset="-120"/>
              <a:cs typeface="新細明體" charset="-12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F34DFF68-C239-084E-99FF-76F26D68E125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41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FD5C4AA8-1E27-CC41-B687-8DFAC928F901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42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15BA71F1-6D07-E04D-A56E-E82C8C88F10C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43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1C60DB0A-0DDA-7A44-B0BB-F202CC16692B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44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8085EE02-3C0A-AA47-B7F9-9E279A72396F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45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F064B50F-9691-4442-9FDC-FE21370F081F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46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9965375F-8794-A443-BAE4-CEB58B447E5A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47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C8C68E-0B78-1B4A-BFD6-D9F2D41AC3F6}" type="slidenum">
              <a:rPr lang="en-US" altLang="zh-TW"/>
              <a:pPr/>
              <a:t>48</a:t>
            </a:fld>
            <a:endParaRPr lang="en-US" altLang="zh-TW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endParaRPr lang="en-US">
              <a:latin typeface="Times New Roman" pitchFamily="-97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D28AD1-AB78-2242-BE9D-8E3870B6E167}" type="slidenum">
              <a:rPr lang="en-US" altLang="zh-TW"/>
              <a:pPr/>
              <a:t>49</a:t>
            </a:fld>
            <a:endParaRPr lang="en-US" altLang="zh-TW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endParaRPr lang="en-US">
              <a:latin typeface="Times New Roman" pitchFamily="-97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9965375F-8794-A443-BAE4-CEB58B447E5A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5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7BB30D-5096-F54F-AC4A-F333539C2E14}" type="slidenum">
              <a:rPr lang="en-US" altLang="zh-TW"/>
              <a:pPr/>
              <a:t>50</a:t>
            </a:fld>
            <a:endParaRPr lang="en-US" altLang="zh-TW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endParaRPr lang="en-US">
              <a:latin typeface="Times New Roman" pitchFamily="-97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0E2C32-7EEF-8040-BA5A-CC67FD0204C1}" type="slidenum">
              <a:rPr lang="en-US" altLang="zh-TW"/>
              <a:pPr/>
              <a:t>51</a:t>
            </a:fld>
            <a:endParaRPr lang="en-US" altLang="zh-TW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endParaRPr lang="en-US">
              <a:latin typeface="Times New Roman" pitchFamily="-97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020C7730-5B72-B14C-B40C-4E194BEA8040}" type="slidenum">
              <a:rPr lang="en-US" altLang="zh-TW" sz="1200">
                <a:effectLst/>
                <a:latin typeface="Verdana" pitchFamily="-97" charset="0"/>
                <a:cs typeface="新細明體" pitchFamily="-97" charset="-120"/>
              </a:rPr>
              <a:pPr algn="r"/>
              <a:t>52</a:t>
            </a:fld>
            <a:endParaRPr lang="en-US" altLang="zh-TW" sz="1200">
              <a:effectLst/>
              <a:latin typeface="Verdana" pitchFamily="-97" charset="0"/>
              <a:cs typeface="新細明體" pitchFamily="-97" charset="-120"/>
            </a:endParaRPr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2746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itchFamily="-97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9965375F-8794-A443-BAE4-CEB58B447E5A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53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2B5AF2A1-0B5F-EF4A-B144-8713131413DE}" type="slidenum">
              <a:rPr lang="en-US" altLang="zh-TW" sz="1200">
                <a:effectLst/>
                <a:latin typeface="Verdana" pitchFamily="-97" charset="0"/>
                <a:cs typeface="新細明體" pitchFamily="-97" charset="-120"/>
              </a:rPr>
              <a:pPr algn="r"/>
              <a:t>54</a:t>
            </a:fld>
            <a:endParaRPr lang="en-US" altLang="zh-TW" sz="1200">
              <a:effectLst/>
              <a:latin typeface="Verdana" pitchFamily="-97" charset="0"/>
              <a:cs typeface="新細明體" pitchFamily="-97" charset="-120"/>
            </a:endParaRPr>
          </a:p>
        </p:txBody>
      </p:sp>
      <p:sp>
        <p:nvSpPr>
          <p:cNvPr id="419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2841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itchFamily="-97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70D615E9-0049-C34D-BF89-A9343789FDCC}" type="slidenum">
              <a:rPr lang="en-US" altLang="zh-TW" sz="1200">
                <a:effectLst/>
                <a:latin typeface="Verdana" pitchFamily="-97" charset="0"/>
                <a:cs typeface="新細明體" pitchFamily="-97" charset="-120"/>
              </a:rPr>
              <a:pPr algn="r"/>
              <a:t>55</a:t>
            </a:fld>
            <a:endParaRPr lang="en-US" altLang="zh-TW" sz="1200">
              <a:effectLst/>
              <a:latin typeface="Verdana" pitchFamily="-97" charset="0"/>
              <a:cs typeface="新細明體" pitchFamily="-97" charset="-120"/>
            </a:endParaRPr>
          </a:p>
        </p:txBody>
      </p:sp>
      <p:sp>
        <p:nvSpPr>
          <p:cNvPr id="430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2841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itchFamily="-97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84EFBCAB-FF4E-B349-BFFF-10C88BDA5B84}" type="slidenum">
              <a:rPr lang="en-US" altLang="zh-TW" sz="1200">
                <a:effectLst/>
                <a:latin typeface="Verdana" pitchFamily="-97" charset="0"/>
                <a:cs typeface="新細明體" pitchFamily="-97" charset="-120"/>
              </a:rPr>
              <a:pPr algn="r"/>
              <a:t>56</a:t>
            </a:fld>
            <a:endParaRPr lang="en-US" altLang="zh-TW" sz="1200">
              <a:effectLst/>
              <a:latin typeface="Verdana" pitchFamily="-97" charset="0"/>
              <a:cs typeface="新細明體" pitchFamily="-97" charset="-120"/>
            </a:endParaRPr>
          </a:p>
        </p:txBody>
      </p:sp>
      <p:sp>
        <p:nvSpPr>
          <p:cNvPr id="432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21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2841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itchFamily="-97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34D3DD4F-455B-E64B-B960-42C3184B7498}" type="slidenum">
              <a:rPr lang="en-US" altLang="zh-TW" sz="1200">
                <a:effectLst/>
                <a:latin typeface="Verdana" pitchFamily="-97" charset="0"/>
                <a:cs typeface="新細明體" pitchFamily="-97" charset="-120"/>
              </a:rPr>
              <a:pPr algn="r"/>
              <a:t>57</a:t>
            </a:fld>
            <a:endParaRPr lang="en-US" altLang="zh-TW" sz="1200">
              <a:effectLst/>
              <a:latin typeface="Verdana" pitchFamily="-97" charset="0"/>
              <a:cs typeface="新細明體" pitchFamily="-97" charset="-120"/>
            </a:endParaRPr>
          </a:p>
        </p:txBody>
      </p:sp>
      <p:sp>
        <p:nvSpPr>
          <p:cNvPr id="421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18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2841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itchFamily="-97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85A2A004-6549-714F-A691-00338F3997DF}" type="slidenum">
              <a:rPr lang="en-US" altLang="zh-TW" sz="1200">
                <a:effectLst/>
                <a:latin typeface="Verdana" pitchFamily="-97" charset="0"/>
                <a:cs typeface="新細明體" pitchFamily="-97" charset="-120"/>
              </a:rPr>
              <a:pPr algn="r"/>
              <a:t>58</a:t>
            </a:fld>
            <a:endParaRPr lang="en-US" altLang="zh-TW" sz="1200">
              <a:effectLst/>
              <a:latin typeface="Verdana" pitchFamily="-97" charset="0"/>
              <a:cs typeface="新細明體" pitchFamily="-97" charset="-120"/>
            </a:endParaRPr>
          </a:p>
        </p:txBody>
      </p:sp>
      <p:sp>
        <p:nvSpPr>
          <p:cNvPr id="338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8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2841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itchFamily="-97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597D0110-B6FD-6D43-908E-DDC6905F561B}" type="slidenum">
              <a:rPr lang="en-US" altLang="zh-TW" sz="1200">
                <a:effectLst/>
                <a:latin typeface="Verdana" pitchFamily="-97" charset="0"/>
                <a:cs typeface="新細明體" pitchFamily="-97" charset="-120"/>
              </a:rPr>
              <a:pPr algn="r"/>
              <a:t>59</a:t>
            </a:fld>
            <a:endParaRPr lang="en-US" altLang="zh-TW" sz="1200">
              <a:effectLst/>
              <a:latin typeface="Verdana" pitchFamily="-97" charset="0"/>
              <a:cs typeface="新細明體" pitchFamily="-97" charset="-120"/>
            </a:endParaRPr>
          </a:p>
        </p:txBody>
      </p:sp>
      <p:sp>
        <p:nvSpPr>
          <p:cNvPr id="374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4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97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9965375F-8794-A443-BAE4-CEB58B447E5A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6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1C9015A7-B4B7-BB48-9D08-A72B96A49808}" type="slidenum">
              <a:rPr lang="en-US" altLang="zh-TW" sz="1200">
                <a:effectLst/>
                <a:latin typeface="Verdana" pitchFamily="-97" charset="0"/>
                <a:cs typeface="新細明體" pitchFamily="-97" charset="-120"/>
              </a:rPr>
              <a:pPr algn="r"/>
              <a:t>60</a:t>
            </a:fld>
            <a:endParaRPr lang="en-US" altLang="zh-TW" sz="1200">
              <a:effectLst/>
              <a:latin typeface="Verdana" pitchFamily="-97" charset="0"/>
              <a:cs typeface="新細明體" pitchFamily="-97" charset="-120"/>
            </a:endParaRPr>
          </a:p>
        </p:txBody>
      </p:sp>
      <p:sp>
        <p:nvSpPr>
          <p:cNvPr id="346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61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2841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itchFamily="-97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9965375F-8794-A443-BAE4-CEB58B447E5A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61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9965375F-8794-A443-BAE4-CEB58B447E5A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62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9965375F-8794-A443-BAE4-CEB58B447E5A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63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zh-TW" altLang="en-US">
              <a:latin typeface="Times New Roman" charset="0"/>
              <a:ea typeface="新細明體" charset="-120"/>
              <a:cs typeface="新細明體" charset="-12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9965375F-8794-A443-BAE4-CEB58B447E5A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65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9965375F-8794-A443-BAE4-CEB58B447E5A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7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zh-TW" altLang="en-US">
              <a:latin typeface="Times New Roman" charset="0"/>
              <a:ea typeface="新細明體" charset="-120"/>
              <a:cs typeface="新細明體" charset="-12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r"/>
            <a:fld id="{9965375F-8794-A443-BAE4-CEB58B447E5A}" type="slidenum">
              <a:rPr lang="en-US" altLang="zh-TW" sz="1200">
                <a:effectLst/>
                <a:latin typeface="Verdana" charset="0"/>
                <a:cs typeface="新細明體" charset="-120"/>
              </a:rPr>
              <a:pPr algn="r"/>
              <a:t>9</a:t>
            </a:fld>
            <a:endParaRPr lang="en-US" altLang="zh-TW" sz="1200">
              <a:effectLst/>
              <a:latin typeface="Verdana" charset="0"/>
              <a:cs typeface="新細明體" charset="-12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4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9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26815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26815"/>
          </a:solidFill>
          <a:latin typeface="Verdana" pitchFamily="2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26815"/>
          </a:solidFill>
          <a:latin typeface="Verdana" pitchFamily="2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26815"/>
          </a:solidFill>
          <a:latin typeface="Verdana" pitchFamily="2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26815"/>
          </a:solidFill>
          <a:latin typeface="Verdana" pitchFamily="28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26815"/>
          </a:solidFill>
          <a:latin typeface="Verdana" pitchFamily="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26815"/>
          </a:solidFill>
          <a:latin typeface="Verdana" pitchFamily="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26815"/>
          </a:solidFill>
          <a:latin typeface="Verdana" pitchFamily="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26815"/>
          </a:solidFill>
          <a:latin typeface="Verdana" pitchFamily="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5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6.xml"/><Relationship Id="rId5" Type="http://schemas.openxmlformats.org/officeDocument/2006/relationships/oleObject" Target="../embeddings/Microsoft_Equation2.bin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5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5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3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0.xml"/><Relationship Id="rId5" Type="http://schemas.openxmlformats.org/officeDocument/2006/relationships/oleObject" Target="../embeddings/Microsoft_Equation4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6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Relationship Id="rId5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5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9.xml"/><Relationship Id="rId5" Type="http://schemas.openxmlformats.org/officeDocument/2006/relationships/oleObject" Target="../embeddings/Microsoft_Equation6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4" Type="http://schemas.openxmlformats.org/officeDocument/2006/relationships/oleObject" Target="../embeddings/Microsoft_Equation7.bin"/><Relationship Id="rId10" Type="http://schemas.openxmlformats.org/officeDocument/2006/relationships/image" Target="../media/image50.jpeg"/><Relationship Id="rId5" Type="http://schemas.openxmlformats.org/officeDocument/2006/relationships/oleObject" Target="../embeddings/Microsoft_Equation8.bin"/><Relationship Id="rId7" Type="http://schemas.openxmlformats.org/officeDocument/2006/relationships/image" Target="../media/image3.jpeg"/><Relationship Id="rId11" Type="http://schemas.openxmlformats.org/officeDocument/2006/relationships/image" Target="../media/image51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9" Type="http://schemas.openxmlformats.org/officeDocument/2006/relationships/image" Target="../media/image49.jpeg"/><Relationship Id="rId3" Type="http://schemas.openxmlformats.org/officeDocument/2006/relationships/notesSlide" Target="../notesSlides/notesSlide40.xml"/><Relationship Id="rId6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7" Type="http://schemas.openxmlformats.org/officeDocument/2006/relationships/oleObject" Target="../embeddings/Microsoft_Equation9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43.xml"/><Relationship Id="rId6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7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9.png"/><Relationship Id="rId6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0" y="4572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4025" indent="-454025" algn="ctr" eaLnBrk="0" hangingPunct="0">
              <a:spcBef>
                <a:spcPts val="3600"/>
              </a:spcBef>
              <a:defRPr/>
            </a:pPr>
            <a:r>
              <a:rPr lang="en-US" sz="3200" dirty="0" smtClean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High-Resolution X</a:t>
            </a:r>
            <a:r>
              <a:rPr lang="en-US" sz="3200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-ray Spectroscopy of the </a:t>
            </a:r>
            <a:r>
              <a:rPr lang="en-US" sz="3200" dirty="0" smtClean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/>
            </a:r>
            <a:br>
              <a:rPr lang="en-US" sz="3200" dirty="0" smtClean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</a:br>
            <a:r>
              <a:rPr lang="en-US" sz="3200" dirty="0" smtClean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Winds </a:t>
            </a:r>
            <a:r>
              <a:rPr lang="en-US" sz="3200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of Massive </a:t>
            </a:r>
            <a:r>
              <a:rPr lang="en-US" sz="3200" dirty="0" smtClean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Stars</a:t>
            </a:r>
            <a:endParaRPr lang="en-US" sz="3200" dirty="0">
              <a:solidFill>
                <a:srgbClr val="D2E1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324100" y="2690336"/>
            <a:ext cx="44958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David Cohen</a:t>
            </a:r>
            <a:b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1800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Swarthmore College</a:t>
            </a:r>
            <a:endParaRPr lang="en-US" dirty="0">
              <a:solidFill>
                <a:srgbClr val="D2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6388" name="Picture 5" descr="f5b-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8874" y="4724399"/>
            <a:ext cx="1850725" cy="182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4724401"/>
            <a:ext cx="247790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67600" y="4724400"/>
            <a:ext cx="1371600" cy="182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4" descr="orion_xra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4724400"/>
            <a:ext cx="1828800" cy="185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rumpler16b_hst_b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0" y="152400"/>
            <a:ext cx="279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0" y="6400800"/>
            <a:ext cx="3276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dirty="0">
                <a:solidFill>
                  <a:schemeClr val="accent3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Carina/Keyhole Nebula (HST)</a:t>
            </a:r>
            <a:endParaRPr lang="en-US" dirty="0">
              <a:solidFill>
                <a:schemeClr val="accent3">
                  <a:lumMod val="6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9140" name="Text Box 4"/>
          <p:cNvSpPr txBox="1">
            <a:spLocks noChangeArrowheads="1"/>
          </p:cNvSpPr>
          <p:nvPr/>
        </p:nvSpPr>
        <p:spPr bwMode="auto">
          <a:xfrm>
            <a:off x="3886200" y="304800"/>
            <a:ext cx="441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massive stars: </a:t>
            </a:r>
          </a:p>
        </p:txBody>
      </p:sp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4419600" y="990600"/>
            <a:ext cx="3886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 to 100 </a:t>
            </a:r>
            <a:r>
              <a:rPr lang="en-US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US" baseline="-25000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sun</a:t>
            </a:r>
            <a:endParaRPr lang="en-US" dirty="0">
              <a:solidFill>
                <a:srgbClr val="D2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baseline="30000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</a:t>
            </a: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r>
              <a:rPr lang="en-US" baseline="-25000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sun</a:t>
            </a:r>
            <a:endParaRPr lang="en-US" dirty="0">
              <a:solidFill>
                <a:srgbClr val="D2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 ~ 50,000 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" y="228600"/>
            <a:ext cx="7848600" cy="627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7416" y="304800"/>
            <a:ext cx="740916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5486400" y="6216650"/>
            <a:ext cx="2895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600" dirty="0">
                <a:solidFill>
                  <a:schemeClr val="accent3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Whirlpool/M51 (HST)</a:t>
            </a:r>
            <a:endParaRPr lang="en-US" dirty="0">
              <a:solidFill>
                <a:schemeClr val="accent3">
                  <a:lumMod val="6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7350" y="533400"/>
            <a:ext cx="58293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4343400" y="6338888"/>
            <a:ext cx="3200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6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Crab Nebula (WIYN)</a:t>
            </a:r>
          </a:p>
        </p:txBody>
      </p:sp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2057400" y="76200"/>
            <a:ext cx="502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1000 yr old supernova remnant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57200"/>
            <a:ext cx="8229600" cy="605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043" name="Text Box 3"/>
          <p:cNvSpPr txBox="1">
            <a:spLocks noChangeArrowheads="1"/>
          </p:cNvSpPr>
          <p:nvPr/>
        </p:nvSpPr>
        <p:spPr bwMode="auto">
          <a:xfrm>
            <a:off x="2133600" y="6477000"/>
            <a:ext cx="6629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600" dirty="0">
                <a:solidFill>
                  <a:schemeClr val="accent3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NGC 6888 Crescent Nebula  (Tony </a:t>
            </a:r>
            <a:r>
              <a:rPr lang="en-US" sz="1600" dirty="0" err="1">
                <a:solidFill>
                  <a:schemeClr val="accent3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Hallas</a:t>
            </a:r>
            <a:r>
              <a:rPr lang="en-US" sz="1600" dirty="0">
                <a:solidFill>
                  <a:schemeClr val="accent3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dirty="0">
              <a:solidFill>
                <a:schemeClr val="accent3">
                  <a:lumMod val="6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533400" y="0"/>
            <a:ext cx="807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wind-blown bubble: stellar wind impact on its environment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228600"/>
            <a:ext cx="2286000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79" name="Text Box 1027"/>
          <p:cNvSpPr txBox="1">
            <a:spLocks noChangeArrowheads="1"/>
          </p:cNvSpPr>
          <p:nvPr/>
        </p:nvSpPr>
        <p:spPr bwMode="auto">
          <a:xfrm>
            <a:off x="533400" y="381000"/>
            <a:ext cx="525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A6A6A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Radiation-driven massive star </a:t>
            </a:r>
            <a:r>
              <a:rPr lang="en-US" b="1" dirty="0">
                <a:solidFill>
                  <a:srgbClr val="A6A6A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winds</a:t>
            </a:r>
          </a:p>
        </p:txBody>
      </p:sp>
      <p:grpSp>
        <p:nvGrpSpPr>
          <p:cNvPr id="30724" name="Group 1045"/>
          <p:cNvGrpSpPr>
            <a:grpSpLocks/>
          </p:cNvGrpSpPr>
          <p:nvPr/>
        </p:nvGrpSpPr>
        <p:grpSpPr bwMode="auto">
          <a:xfrm>
            <a:off x="1219200" y="914400"/>
            <a:ext cx="4953000" cy="914400"/>
            <a:chOff x="528" y="720"/>
            <a:chExt cx="3120" cy="576"/>
          </a:xfrm>
        </p:grpSpPr>
        <p:sp>
          <p:nvSpPr>
            <p:cNvPr id="229380" name="Text Box 1028"/>
            <p:cNvSpPr txBox="1">
              <a:spLocks noChangeArrowheads="1"/>
            </p:cNvSpPr>
            <p:nvPr/>
          </p:nvSpPr>
          <p:spPr bwMode="auto">
            <a:xfrm>
              <a:off x="528" y="816"/>
              <a:ext cx="31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i="1" dirty="0">
                  <a:solidFill>
                    <a:srgbClr val="A6A6A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</a:t>
              </a:r>
              <a:r>
                <a:rPr lang="en-US" dirty="0">
                  <a:solidFill>
                    <a:srgbClr val="A6A6A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~ 10</a:t>
              </a:r>
              <a:r>
                <a:rPr lang="en-US" baseline="30000" dirty="0">
                  <a:solidFill>
                    <a:srgbClr val="A6A6A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-6</a:t>
              </a:r>
              <a:r>
                <a:rPr lang="en-US" dirty="0">
                  <a:solidFill>
                    <a:srgbClr val="A6A6A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dirty="0" err="1">
                  <a:solidFill>
                    <a:srgbClr val="A6A6A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</a:t>
              </a:r>
              <a:r>
                <a:rPr lang="en-US" baseline="-25000" dirty="0" err="1">
                  <a:solidFill>
                    <a:srgbClr val="A6A6A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sun</a:t>
              </a:r>
              <a:r>
                <a:rPr lang="en-US" dirty="0">
                  <a:solidFill>
                    <a:srgbClr val="A6A6A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/yr</a:t>
              </a:r>
            </a:p>
          </p:txBody>
        </p:sp>
        <p:grpSp>
          <p:nvGrpSpPr>
            <p:cNvPr id="30733" name="Group 1031"/>
            <p:cNvGrpSpPr>
              <a:grpSpLocks/>
            </p:cNvGrpSpPr>
            <p:nvPr/>
          </p:nvGrpSpPr>
          <p:grpSpPr bwMode="auto">
            <a:xfrm>
              <a:off x="672" y="720"/>
              <a:ext cx="624" cy="576"/>
              <a:chOff x="624" y="960"/>
              <a:chExt cx="624" cy="576"/>
            </a:xfrm>
          </p:grpSpPr>
          <p:sp>
            <p:nvSpPr>
              <p:cNvPr id="229381" name="Oval 1029"/>
              <p:cNvSpPr>
                <a:spLocks noChangeArrowheads="1"/>
              </p:cNvSpPr>
              <p:nvPr/>
            </p:nvSpPr>
            <p:spPr bwMode="auto">
              <a:xfrm>
                <a:off x="672" y="960"/>
                <a:ext cx="576" cy="576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9382" name="Oval 1030"/>
              <p:cNvSpPr>
                <a:spLocks noChangeArrowheads="1"/>
              </p:cNvSpPr>
              <p:nvPr/>
            </p:nvSpPr>
            <p:spPr bwMode="auto">
              <a:xfrm>
                <a:off x="624" y="1056"/>
                <a:ext cx="48" cy="48"/>
              </a:xfrm>
              <a:prstGeom prst="ellipse">
                <a:avLst/>
              </a:prstGeom>
              <a:solidFill>
                <a:srgbClr val="D2E1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30725" name="Group 1041"/>
          <p:cNvGrpSpPr>
            <a:grpSpLocks/>
          </p:cNvGrpSpPr>
          <p:nvPr/>
        </p:nvGrpSpPr>
        <p:grpSpPr bwMode="auto">
          <a:xfrm>
            <a:off x="571500" y="2209800"/>
            <a:ext cx="8001000" cy="4419600"/>
            <a:chOff x="240" y="807"/>
            <a:chExt cx="5040" cy="2784"/>
          </a:xfrm>
        </p:grpSpPr>
        <p:sp>
          <p:nvSpPr>
            <p:cNvPr id="310275" name="Text Box 3"/>
            <p:cNvSpPr txBox="1">
              <a:spLocks noChangeArrowheads="1"/>
            </p:cNvSpPr>
            <p:nvPr/>
          </p:nvSpPr>
          <p:spPr bwMode="auto">
            <a:xfrm>
              <a:off x="3792" y="3216"/>
              <a:ext cx="148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00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Prinja et al. 1992, ApJ, 390, 266</a:t>
              </a:r>
            </a:p>
          </p:txBody>
        </p:sp>
        <p:pic>
          <p:nvPicPr>
            <p:cNvPr id="30730" name="Picture 4" descr="prinja_CIV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0" y="807"/>
              <a:ext cx="5016" cy="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0277" name="Text Box 5"/>
            <p:cNvSpPr txBox="1">
              <a:spLocks noChangeArrowheads="1"/>
            </p:cNvSpPr>
            <p:nvPr/>
          </p:nvSpPr>
          <p:spPr bwMode="auto">
            <a:xfrm>
              <a:off x="2256" y="3303"/>
              <a:ext cx="17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Velocity  (km/s)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229398" name="Text Box 1046"/>
          <p:cNvSpPr txBox="1">
            <a:spLocks noChangeArrowheads="1"/>
          </p:cNvSpPr>
          <p:nvPr/>
        </p:nvSpPr>
        <p:spPr bwMode="auto">
          <a:xfrm>
            <a:off x="3505200" y="31242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 err="1">
                <a:solidFill>
                  <a:srgbClr val="0000FF"/>
                </a:solidFill>
                <a:effectLst/>
              </a:rPr>
              <a:t>v</a:t>
            </a:r>
            <a:r>
              <a:rPr lang="en-US" sz="1400" baseline="-25000" dirty="0">
                <a:solidFill>
                  <a:srgbClr val="0000FF"/>
                </a:solidFill>
                <a:effectLst/>
              </a:rPr>
              <a:t>∞</a:t>
            </a:r>
            <a:r>
              <a:rPr lang="en-US" sz="1400" dirty="0">
                <a:solidFill>
                  <a:srgbClr val="0000FF"/>
                </a:solidFill>
                <a:effectLst/>
              </a:rPr>
              <a:t>=2350 km/</a:t>
            </a:r>
            <a:r>
              <a:rPr lang="en-US" sz="1400" dirty="0" err="1">
                <a:solidFill>
                  <a:srgbClr val="0000FF"/>
                </a:solidFill>
                <a:effectLst/>
              </a:rPr>
              <a:t>s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9399" name="Line 1047"/>
          <p:cNvSpPr>
            <a:spLocks noChangeShapeType="1"/>
          </p:cNvSpPr>
          <p:nvPr/>
        </p:nvSpPr>
        <p:spPr bwMode="auto">
          <a:xfrm>
            <a:off x="4191000" y="3429000"/>
            <a:ext cx="0" cy="99060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09800" y="1828800"/>
            <a:ext cx="48006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A6A6A6"/>
                </a:solidFill>
              </a:rPr>
              <a:t>UV spectrum: C IV 1548, 1551 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20" name="Text Box 1032"/>
          <p:cNvSpPr txBox="1">
            <a:spLocks noChangeArrowheads="1"/>
          </p:cNvSpPr>
          <p:nvPr/>
        </p:nvSpPr>
        <p:spPr bwMode="auto">
          <a:xfrm>
            <a:off x="609600" y="457200"/>
            <a:ext cx="632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Power in these winds: </a:t>
            </a:r>
          </a:p>
        </p:txBody>
      </p:sp>
      <p:grpSp>
        <p:nvGrpSpPr>
          <p:cNvPr id="32773" name="Group 1040"/>
          <p:cNvGrpSpPr>
            <a:grpSpLocks/>
          </p:cNvGrpSpPr>
          <p:nvPr/>
        </p:nvGrpSpPr>
        <p:grpSpPr bwMode="auto">
          <a:xfrm>
            <a:off x="685800" y="1066800"/>
            <a:ext cx="5410200" cy="1371600"/>
            <a:chOff x="528" y="2016"/>
            <a:chExt cx="3408" cy="864"/>
          </a:xfrm>
        </p:grpSpPr>
        <p:sp>
          <p:nvSpPr>
            <p:cNvPr id="243721" name="Rectangle 1033"/>
            <p:cNvSpPr>
              <a:spLocks noChangeArrowheads="1"/>
            </p:cNvSpPr>
            <p:nvPr/>
          </p:nvSpPr>
          <p:spPr bwMode="auto">
            <a:xfrm>
              <a:off x="528" y="2016"/>
              <a:ext cx="2448" cy="8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graphicFrame>
          <p:nvGraphicFramePr>
            <p:cNvPr id="32771" name="Object 3"/>
            <p:cNvGraphicFramePr>
              <a:graphicFrameLocks noChangeAspect="1"/>
            </p:cNvGraphicFramePr>
            <p:nvPr/>
          </p:nvGraphicFramePr>
          <p:xfrm>
            <a:off x="672" y="2064"/>
            <a:ext cx="1488" cy="735"/>
          </p:xfrm>
          <a:graphic>
            <a:graphicData uri="http://schemas.openxmlformats.org/presentationml/2006/ole">
              <p:oleObj spid="_x0000_s32771" name="Equation" r:id="rId4" imgW="1028700" imgH="508000" progId="Equation.3">
                <p:embed/>
              </p:oleObj>
            </a:graphicData>
          </a:graphic>
        </p:graphicFrame>
        <p:sp>
          <p:nvSpPr>
            <p:cNvPr id="243723" name="Text Box 1035"/>
            <p:cNvSpPr txBox="1">
              <a:spLocks noChangeArrowheads="1"/>
            </p:cNvSpPr>
            <p:nvPr/>
          </p:nvSpPr>
          <p:spPr bwMode="auto">
            <a:xfrm>
              <a:off x="2208" y="2160"/>
              <a:ext cx="17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  <a:t>erg s</a:t>
              </a:r>
              <a:r>
                <a:rPr lang="en-US" baseline="30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  <a:t>-1</a:t>
              </a: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</a:p>
          </p:txBody>
        </p:sp>
      </p:grpSp>
      <p:sp>
        <p:nvSpPr>
          <p:cNvPr id="243725" name="Text Box 1037"/>
          <p:cNvSpPr txBox="1">
            <a:spLocks noChangeArrowheads="1"/>
          </p:cNvSpPr>
          <p:nvPr/>
        </p:nvSpPr>
        <p:spPr bwMode="auto">
          <a:xfrm>
            <a:off x="762000" y="2819400"/>
            <a:ext cx="426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while the x-ray luminosity</a:t>
            </a:r>
          </a:p>
        </p:txBody>
      </p:sp>
      <p:grpSp>
        <p:nvGrpSpPr>
          <p:cNvPr id="32775" name="Group 1041"/>
          <p:cNvGrpSpPr>
            <a:grpSpLocks/>
          </p:cNvGrpSpPr>
          <p:nvPr/>
        </p:nvGrpSpPr>
        <p:grpSpPr bwMode="auto">
          <a:xfrm>
            <a:off x="685800" y="3429000"/>
            <a:ext cx="1676400" cy="609600"/>
            <a:chOff x="528" y="3264"/>
            <a:chExt cx="1056" cy="384"/>
          </a:xfrm>
        </p:grpSpPr>
        <p:sp>
          <p:nvSpPr>
            <p:cNvPr id="243724" name="Rectangle 1036"/>
            <p:cNvSpPr>
              <a:spLocks noChangeArrowheads="1"/>
            </p:cNvSpPr>
            <p:nvPr/>
          </p:nvSpPr>
          <p:spPr bwMode="auto">
            <a:xfrm>
              <a:off x="528" y="3264"/>
              <a:ext cx="1056" cy="3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graphicFrame>
          <p:nvGraphicFramePr>
            <p:cNvPr id="32770" name="Object 2"/>
            <p:cNvGraphicFramePr>
              <a:graphicFrameLocks noChangeAspect="1"/>
            </p:cNvGraphicFramePr>
            <p:nvPr/>
          </p:nvGraphicFramePr>
          <p:xfrm>
            <a:off x="576" y="3312"/>
            <a:ext cx="960" cy="264"/>
          </p:xfrm>
          <a:graphic>
            <a:graphicData uri="http://schemas.openxmlformats.org/presentationml/2006/ole">
              <p:oleObj spid="_x0000_s32770" name="Equation" r:id="rId5" imgW="736600" imgH="203200" progId="Equation.3">
                <p:embed/>
              </p:oleObj>
            </a:graphicData>
          </a:graphic>
        </p:graphicFrame>
      </p:grpSp>
      <p:sp>
        <p:nvSpPr>
          <p:cNvPr id="243727" name="Text Box 1039"/>
          <p:cNvSpPr txBox="1">
            <a:spLocks noChangeArrowheads="1"/>
          </p:cNvSpPr>
          <p:nvPr/>
        </p:nvSpPr>
        <p:spPr bwMode="auto">
          <a:xfrm>
            <a:off x="1676400" y="4800600"/>
            <a:ext cx="67818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account for the x-rays, only </a:t>
            </a:r>
            <a:r>
              <a:rPr lang="en-US" b="1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one part in 10</a:t>
            </a:r>
            <a:r>
              <a:rPr lang="en-US" b="1" baseline="30000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-4</a:t>
            </a:r>
            <a:r>
              <a:rPr lang="en-US" baseline="30000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the wind’s mechanical power is needed to heat the wind</a:t>
            </a:r>
          </a:p>
        </p:txBody>
      </p:sp>
      <p:sp>
        <p:nvSpPr>
          <p:cNvPr id="243730" name="Text Box 1042"/>
          <p:cNvSpPr txBox="1">
            <a:spLocks noChangeArrowheads="1"/>
          </p:cNvSpPr>
          <p:nvPr/>
        </p:nvSpPr>
        <p:spPr bwMode="auto">
          <a:xfrm>
            <a:off x="5638800" y="12954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r>
              <a:rPr lang="en-US" baseline="-25000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sun</a:t>
            </a: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= 4 x10</a:t>
            </a:r>
            <a:r>
              <a:rPr lang="en-US" baseline="30000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erg s</a:t>
            </a:r>
            <a:r>
              <a:rPr lang="en-US" baseline="30000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-1</a:t>
            </a:r>
            <a:endParaRPr lang="en-US" dirty="0">
              <a:solidFill>
                <a:srgbClr val="D2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3731" name="Text Box 1043"/>
          <p:cNvSpPr txBox="1">
            <a:spLocks noChangeArrowheads="1"/>
          </p:cNvSpPr>
          <p:nvPr/>
        </p:nvSpPr>
        <p:spPr bwMode="auto">
          <a:xfrm>
            <a:off x="5638800" y="19050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r>
              <a:rPr lang="en-US" baseline="-25000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massive</a:t>
            </a: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≈ 4 x10</a:t>
            </a:r>
            <a:r>
              <a:rPr lang="en-US" baseline="30000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  <a:endParaRPr lang="en-US" dirty="0">
              <a:solidFill>
                <a:srgbClr val="D2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8229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D2E1FF"/>
                </a:solidFill>
              </a:rPr>
              <a:t>Three models for massive star x-ray emission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7800" y="1447800"/>
            <a:ext cx="5486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D2E1FF"/>
                </a:solidFill>
              </a:rPr>
              <a:t>1. Instability driven shocks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3132138"/>
            <a:ext cx="41148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08000" indent="-450850">
              <a:defRPr/>
            </a:pPr>
            <a:r>
              <a:rPr lang="en-US" dirty="0">
                <a:solidFill>
                  <a:srgbClr val="D2E1FF"/>
                </a:solidFill>
              </a:rPr>
              <a:t>2. Magnetically channeled wind shocks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7800" y="5334000"/>
            <a:ext cx="41910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08000" indent="-508000">
              <a:defRPr/>
            </a:pPr>
            <a:r>
              <a:rPr lang="en-US" dirty="0">
                <a:solidFill>
                  <a:srgbClr val="D2E1FF"/>
                </a:solidFill>
              </a:rPr>
              <a:t>3. Wind-wind interaction in close binaries</a:t>
            </a:r>
          </a:p>
        </p:txBody>
      </p:sp>
      <p:pic>
        <p:nvPicPr>
          <p:cNvPr id="34822" name="Picture 1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1143000"/>
            <a:ext cx="2057400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3" descr="f5b-col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3048000"/>
            <a:ext cx="16764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3" descr="etabinaria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5105400"/>
            <a:ext cx="19812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8229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D2E1FF"/>
                </a:solidFill>
              </a:rPr>
              <a:t>Three models for massive star x-ray emission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7800" y="1447800"/>
            <a:ext cx="5486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D2E1FF"/>
                </a:solidFill>
              </a:rPr>
              <a:t>1. Instability driven shocks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3132138"/>
            <a:ext cx="41148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08000" indent="-450850">
              <a:defRPr/>
            </a:pPr>
            <a:r>
              <a:rPr lang="en-US" dirty="0">
                <a:solidFill>
                  <a:srgbClr val="D2E1FF"/>
                </a:solidFill>
              </a:rPr>
              <a:t>2. Magnetically channeled wind shocks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7800" y="5334000"/>
            <a:ext cx="4191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08000" indent="-508000">
              <a:defRPr/>
            </a:pPr>
            <a:r>
              <a:rPr lang="en-US" dirty="0">
                <a:solidFill>
                  <a:srgbClr val="F3C556">
                    <a:alpha val="24000"/>
                  </a:srgbClr>
                </a:solidFill>
              </a:rPr>
              <a:t>3. Wind-wind interaction in close binaries</a:t>
            </a:r>
          </a:p>
        </p:txBody>
      </p:sp>
      <p:pic>
        <p:nvPicPr>
          <p:cNvPr id="36870" name="Picture 1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1143000"/>
            <a:ext cx="2057400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3" descr="f5b-col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3048000"/>
            <a:ext cx="16764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3" descr="etabinariap"/>
          <p:cNvPicPr>
            <a:picLocks noChangeAspect="1" noChangeArrowheads="1"/>
          </p:cNvPicPr>
          <p:nvPr/>
        </p:nvPicPr>
        <p:blipFill>
          <a:blip r:embed="rId5">
            <a:alphaModFix amt="22000"/>
          </a:blip>
          <a:srcRect/>
          <a:stretch>
            <a:fillRect/>
          </a:stretch>
        </p:blipFill>
        <p:spPr bwMode="auto">
          <a:xfrm>
            <a:off x="6477000" y="5105400"/>
            <a:ext cx="19812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5" name="Group 5"/>
          <p:cNvGrpSpPr>
            <a:grpSpLocks/>
          </p:cNvGrpSpPr>
          <p:nvPr/>
        </p:nvGrpSpPr>
        <p:grpSpPr bwMode="auto">
          <a:xfrm>
            <a:off x="2971800" y="2667000"/>
            <a:ext cx="3200400" cy="1524000"/>
            <a:chOff x="914400" y="2286000"/>
            <a:chExt cx="3200400" cy="1524000"/>
          </a:xfrm>
        </p:grpSpPr>
        <p:sp>
          <p:nvSpPr>
            <p:cNvPr id="4" name="Rectangle 3"/>
            <p:cNvSpPr/>
            <p:nvPr/>
          </p:nvSpPr>
          <p:spPr bwMode="auto">
            <a:xfrm>
              <a:off x="914400" y="2286000"/>
              <a:ext cx="3200400" cy="1524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>
                <a:latin typeface="Helvetica" pitchFamily="28" charset="0"/>
              </a:endParaRPr>
            </a:p>
          </p:txBody>
        </p:sp>
        <p:graphicFrame>
          <p:nvGraphicFramePr>
            <p:cNvPr id="38914" name="Object 2"/>
            <p:cNvGraphicFramePr>
              <a:graphicFrameLocks noChangeAspect="1"/>
            </p:cNvGraphicFramePr>
            <p:nvPr/>
          </p:nvGraphicFramePr>
          <p:xfrm>
            <a:off x="1192212" y="2628900"/>
            <a:ext cx="2617788" cy="800100"/>
          </p:xfrm>
          <a:graphic>
            <a:graphicData uri="http://schemas.openxmlformats.org/presentationml/2006/ole">
              <p:oleObj spid="_x0000_s38914" name="Equation" r:id="rId4" imgW="1371600" imgH="419100" progId="Equation.3">
                <p:embed/>
              </p:oleObj>
            </a:graphicData>
          </a:graphic>
        </p:graphicFrame>
      </p:grpSp>
      <p:sp>
        <p:nvSpPr>
          <p:cNvPr id="7" name="TextBox 6"/>
          <p:cNvSpPr txBox="1"/>
          <p:nvPr/>
        </p:nvSpPr>
        <p:spPr>
          <a:xfrm>
            <a:off x="457200" y="609600"/>
            <a:ext cx="8229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D2E1FF"/>
                </a:solidFill>
              </a:rPr>
              <a:t>Winds of massive stars are driven by </a:t>
            </a:r>
            <a:r>
              <a:rPr lang="en-US" b="1" dirty="0">
                <a:solidFill>
                  <a:srgbClr val="D2E1FF"/>
                </a:solidFill>
              </a:rPr>
              <a:t>radiation pressure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2200" y="2057400"/>
            <a:ext cx="2362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26815"/>
                </a:solidFill>
              </a:rPr>
              <a:t>luminosity</a:t>
            </a:r>
          </a:p>
        </p:txBody>
      </p:sp>
      <p:cxnSp>
        <p:nvCxnSpPr>
          <p:cNvPr id="38918" name="Straight Arrow Connector 9"/>
          <p:cNvCxnSpPr>
            <a:cxnSpLocks noChangeShapeType="1"/>
          </p:cNvCxnSpPr>
          <p:nvPr/>
        </p:nvCxnSpPr>
        <p:spPr bwMode="auto">
          <a:xfrm rot="10800000" flipV="1">
            <a:off x="5562600" y="2590800"/>
            <a:ext cx="914400" cy="533400"/>
          </a:xfrm>
          <a:prstGeom prst="straightConnector1">
            <a:avLst/>
          </a:prstGeom>
          <a:noFill/>
          <a:ln w="9525">
            <a:solidFill>
              <a:srgbClr val="F26815"/>
            </a:solidFill>
            <a:round/>
            <a:headEnd/>
            <a:tailEnd type="arrow" w="med" len="med"/>
          </a:ln>
        </p:spPr>
      </p:cxnSp>
      <p:sp>
        <p:nvSpPr>
          <p:cNvPr id="13" name="TextBox 12"/>
          <p:cNvSpPr txBox="1"/>
          <p:nvPr/>
        </p:nvSpPr>
        <p:spPr>
          <a:xfrm>
            <a:off x="4191000" y="1981200"/>
            <a:ext cx="2362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26815"/>
                </a:solidFill>
              </a:rPr>
              <a:t>opacity</a:t>
            </a:r>
          </a:p>
        </p:txBody>
      </p:sp>
      <p:cxnSp>
        <p:nvCxnSpPr>
          <p:cNvPr id="38920" name="Straight Arrow Connector 13"/>
          <p:cNvCxnSpPr>
            <a:cxnSpLocks noChangeShapeType="1"/>
          </p:cNvCxnSpPr>
          <p:nvPr/>
        </p:nvCxnSpPr>
        <p:spPr bwMode="auto">
          <a:xfrm rot="16200000" flipH="1">
            <a:off x="4800600" y="2590800"/>
            <a:ext cx="609600" cy="304800"/>
          </a:xfrm>
          <a:prstGeom prst="straightConnector1">
            <a:avLst/>
          </a:prstGeom>
          <a:noFill/>
          <a:ln w="9525">
            <a:solidFill>
              <a:srgbClr val="F26815"/>
            </a:solidFill>
            <a:round/>
            <a:headEnd/>
            <a:tailEnd type="arrow" w="med" len="med"/>
          </a:ln>
        </p:spPr>
      </p:cxnSp>
      <p:cxnSp>
        <p:nvCxnSpPr>
          <p:cNvPr id="38921" name="Straight Arrow Connector 16"/>
          <p:cNvCxnSpPr>
            <a:cxnSpLocks noChangeShapeType="1"/>
            <a:stCxn id="20" idx="1"/>
          </p:cNvCxnSpPr>
          <p:nvPr/>
        </p:nvCxnSpPr>
        <p:spPr bwMode="auto">
          <a:xfrm rot="10800000" flipV="1">
            <a:off x="6019800" y="3579813"/>
            <a:ext cx="685800" cy="3175"/>
          </a:xfrm>
          <a:prstGeom prst="straightConnector1">
            <a:avLst/>
          </a:prstGeom>
          <a:noFill/>
          <a:ln w="9525">
            <a:solidFill>
              <a:srgbClr val="F26815"/>
            </a:solidFill>
            <a:round/>
            <a:headEnd/>
            <a:tailEnd type="arrow" w="med" len="med"/>
          </a:ln>
        </p:spPr>
      </p:cxnSp>
      <p:sp>
        <p:nvSpPr>
          <p:cNvPr id="20" name="TextBox 19"/>
          <p:cNvSpPr txBox="1"/>
          <p:nvPr/>
        </p:nvSpPr>
        <p:spPr>
          <a:xfrm>
            <a:off x="6705600" y="3348038"/>
            <a:ext cx="23622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26815"/>
                </a:solidFill>
              </a:rPr>
              <a:t>mass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76400" y="4876800"/>
            <a:ext cx="57912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D2E1FF"/>
                </a:solidFill>
              </a:rPr>
              <a:t>For the Sun, </a:t>
            </a:r>
            <a:r>
              <a:rPr lang="en-US" dirty="0" err="1">
                <a:solidFill>
                  <a:srgbClr val="D2E1FF"/>
                </a:solidFill>
                <a:latin typeface="Symbol" charset="2"/>
                <a:cs typeface="Symbol" charset="2"/>
              </a:rPr>
              <a:t>G</a:t>
            </a:r>
            <a:r>
              <a:rPr lang="en-US" baseline="-25000" dirty="0" err="1">
                <a:solidFill>
                  <a:srgbClr val="D2E1FF"/>
                </a:solidFill>
              </a:rPr>
              <a:t>edd</a:t>
            </a:r>
            <a:r>
              <a:rPr lang="en-US" baseline="-25000" dirty="0">
                <a:solidFill>
                  <a:srgbClr val="D2E1FF"/>
                </a:solidFill>
              </a:rPr>
              <a:t> </a:t>
            </a:r>
            <a:r>
              <a:rPr lang="en-US" dirty="0">
                <a:solidFill>
                  <a:srgbClr val="D2E1FF"/>
                </a:solidFill>
              </a:rPr>
              <a:t>~ 10</a:t>
            </a:r>
            <a:r>
              <a:rPr lang="en-US" baseline="30000" dirty="0">
                <a:solidFill>
                  <a:srgbClr val="D2E1FF"/>
                </a:solidFill>
              </a:rPr>
              <a:t>-5</a:t>
            </a:r>
          </a:p>
          <a:p>
            <a:pPr>
              <a:defRPr/>
            </a:pPr>
            <a:r>
              <a:rPr lang="en-US" dirty="0">
                <a:solidFill>
                  <a:srgbClr val="D2E1FF"/>
                </a:solidFill>
              </a:rPr>
              <a:t>For massive stars, </a:t>
            </a:r>
            <a:r>
              <a:rPr lang="en-US" dirty="0" err="1">
                <a:solidFill>
                  <a:srgbClr val="D2E1FF"/>
                </a:solidFill>
                <a:latin typeface="Symbol" charset="2"/>
                <a:cs typeface="Symbol" charset="2"/>
              </a:rPr>
              <a:t>G</a:t>
            </a:r>
            <a:r>
              <a:rPr lang="en-US" baseline="-25000" dirty="0" err="1">
                <a:solidFill>
                  <a:srgbClr val="D2E1FF"/>
                </a:solidFill>
              </a:rPr>
              <a:t>edd</a:t>
            </a:r>
            <a:r>
              <a:rPr lang="en-US" baseline="-25000" dirty="0">
                <a:solidFill>
                  <a:srgbClr val="D2E1FF"/>
                </a:solidFill>
              </a:rPr>
              <a:t> </a:t>
            </a:r>
            <a:r>
              <a:rPr lang="en-US" dirty="0">
                <a:solidFill>
                  <a:srgbClr val="D2E1FF"/>
                </a:solidFill>
              </a:rPr>
              <a:t> approaches unity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saic1_diCiccoWalk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725" y="0"/>
            <a:ext cx="66865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3733800" y="2667000"/>
            <a:ext cx="990600" cy="152400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3E9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2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1026" descr="wind_instability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4100" y="1157288"/>
            <a:ext cx="7035800" cy="454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43000" y="228600"/>
            <a:ext cx="6934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D2E1FF"/>
                </a:solidFill>
              </a:rPr>
              <a:t>The Line-Driven Instability (LDI; Milne 1926)</a:t>
            </a:r>
          </a:p>
        </p:txBody>
      </p:sp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4343400" y="1660525"/>
          <a:ext cx="2425700" cy="473075"/>
        </p:xfrm>
        <a:graphic>
          <a:graphicData uri="http://schemas.openxmlformats.org/presentationml/2006/ole">
            <p:oleObj spid="_x0000_s40962" name="Equation" r:id="rId5" imgW="1041400" imgH="203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1200" y="533400"/>
            <a:ext cx="5105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D2E1FF"/>
                </a:solidFill>
              </a:rPr>
              <a:t>Consider a positive velocity perturbation</a:t>
            </a:r>
          </a:p>
        </p:txBody>
      </p:sp>
      <p:pic>
        <p:nvPicPr>
          <p:cNvPr id="4" name="Picture 3" descr="wind_instability3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99" y="1158428"/>
            <a:ext cx="7034202" cy="4541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027" descr="wind_instability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4100" y="1157288"/>
            <a:ext cx="7035800" cy="454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62100" y="381000"/>
            <a:ext cx="60198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D2E1FF"/>
                </a:solidFill>
              </a:rPr>
              <a:t>Positive feedback: ion moves out of the Doppler shadow, sees more radiation, gets accelerated…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Text Box 1026"/>
          <p:cNvSpPr txBox="1">
            <a:spLocks noChangeArrowheads="1"/>
          </p:cNvSpPr>
          <p:nvPr/>
        </p:nvSpPr>
        <p:spPr bwMode="auto">
          <a:xfrm>
            <a:off x="647700" y="30480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altLang="zh-TW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新細明體" charset="-120"/>
              </a:rPr>
              <a:t>1-D </a:t>
            </a:r>
            <a:r>
              <a:rPr lang="en-US" altLang="zh-TW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新細明體" charset="-120"/>
              </a:rPr>
              <a:t>rad</a:t>
            </a:r>
            <a:r>
              <a:rPr lang="en-US" altLang="zh-TW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新細明體" charset="-120"/>
              </a:rPr>
              <a:t>-hydro simulation of a massive star wind</a:t>
            </a:r>
            <a:endParaRPr lang="en-US" altLang="zh-TW" dirty="0">
              <a:solidFill>
                <a:srgbClr val="D2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新細明體" charset="-120"/>
              <a:cs typeface="新細明體" charset="-120"/>
            </a:endParaRPr>
          </a:p>
        </p:txBody>
      </p:sp>
      <p:pic>
        <p:nvPicPr>
          <p:cNvPr id="47107" name="Picture 1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1219200"/>
            <a:ext cx="5181600" cy="382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10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9225" y="1219200"/>
            <a:ext cx="3733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9861" name="Text Box 1029"/>
          <p:cNvSpPr txBox="1">
            <a:spLocks noChangeArrowheads="1"/>
          </p:cNvSpPr>
          <p:nvPr/>
        </p:nvSpPr>
        <p:spPr bwMode="auto">
          <a:xfrm>
            <a:off x="838200" y="5334000"/>
            <a:ext cx="7467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TW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新細明體" charset="-120"/>
              </a:rPr>
              <a:t>Radiation line driving is inherently unstable: </a:t>
            </a:r>
            <a:br>
              <a:rPr lang="en-US" altLang="zh-TW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新細明體" charset="-120"/>
              </a:rPr>
            </a:br>
            <a:r>
              <a:rPr lang="en-US" altLang="zh-TW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新細明體" charset="-120"/>
              </a:rPr>
              <a:t>shock-heating and X-ray emission</a:t>
            </a:r>
            <a:br>
              <a:rPr lang="en-US" altLang="zh-TW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新細明體" charset="-120"/>
              </a:rPr>
            </a:br>
            <a:r>
              <a:rPr lang="en-US" altLang="zh-TW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新細明體" charset="-120"/>
              </a:rPr>
              <a:t>Owocki, Castor, &amp; </a:t>
            </a:r>
            <a:r>
              <a:rPr lang="en-US" altLang="zh-TW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新細明體" charset="-120"/>
              </a:rPr>
              <a:t>Rybicki</a:t>
            </a:r>
            <a:r>
              <a:rPr lang="en-US" altLang="zh-TW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新細明體" charset="-120"/>
              </a:rPr>
              <a:t> 1988</a:t>
            </a:r>
            <a:endParaRPr lang="en-US" altLang="zh-TW" dirty="0">
              <a:solidFill>
                <a:srgbClr val="D2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新細明體" charset="-120"/>
              <a:cs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volu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2938" y="533400"/>
            <a:ext cx="5318125" cy="58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9667" name="Text Box 3"/>
          <p:cNvSpPr txBox="1">
            <a:spLocks noChangeArrowheads="1"/>
          </p:cNvSpPr>
          <p:nvPr/>
        </p:nvSpPr>
        <p:spPr bwMode="auto">
          <a:xfrm>
            <a:off x="4800600" y="6400800"/>
            <a:ext cx="2514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dirty="0" err="1">
                <a:solidFill>
                  <a:schemeClr val="accent3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Feldmeier</a:t>
            </a:r>
            <a:r>
              <a:rPr lang="en-US" sz="1200" dirty="0">
                <a:solidFill>
                  <a:schemeClr val="accent3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et al. 1997</a:t>
            </a:r>
            <a:endParaRPr lang="en-US" dirty="0">
              <a:solidFill>
                <a:schemeClr val="accent3">
                  <a:lumMod val="6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69668" name="Text Box 4"/>
          <p:cNvSpPr txBox="1">
            <a:spLocks noChangeArrowheads="1"/>
          </p:cNvSpPr>
          <p:nvPr/>
        </p:nvSpPr>
        <p:spPr bwMode="auto">
          <a:xfrm>
            <a:off x="685800" y="90488"/>
            <a:ext cx="7772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Shell-shell collisions induced by turbulence at the base of the wind flow</a:t>
            </a:r>
            <a:endParaRPr lang="en-US" dirty="0">
              <a:solidFill>
                <a:srgbClr val="D2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0155" y="3429000"/>
            <a:ext cx="3943690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52400"/>
            <a:ext cx="914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A6A6A6"/>
                </a:solidFill>
              </a:rPr>
              <a:t>Predictions of the </a:t>
            </a:r>
            <a:r>
              <a:rPr lang="en-US" sz="3200" dirty="0" err="1">
                <a:solidFill>
                  <a:srgbClr val="A6A6A6"/>
                </a:solidFill>
              </a:rPr>
              <a:t>rad</a:t>
            </a:r>
            <a:r>
              <a:rPr lang="en-US" sz="3200" dirty="0">
                <a:solidFill>
                  <a:srgbClr val="A6A6A6"/>
                </a:solidFill>
              </a:rPr>
              <a:t>-hydro wind simulations: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3900" y="1066800"/>
            <a:ext cx="7696200" cy="18466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22288" indent="-522288">
              <a:buFontTx/>
              <a:buAutoNum type="arabicPeriod"/>
              <a:tabLst>
                <a:tab pos="395288" algn="l"/>
                <a:tab pos="450850" algn="l"/>
              </a:tabLst>
              <a:defRPr/>
            </a:pPr>
            <a:r>
              <a:rPr lang="en-US" dirty="0">
                <a:solidFill>
                  <a:srgbClr val="A6A6A6"/>
                </a:solidFill>
              </a:rPr>
              <a:t>Significant </a:t>
            </a:r>
            <a:r>
              <a:rPr lang="en-US" b="1" dirty="0">
                <a:solidFill>
                  <a:srgbClr val="A6A6A6"/>
                </a:solidFill>
              </a:rPr>
              <a:t>Doppler broadening </a:t>
            </a:r>
            <a:r>
              <a:rPr lang="en-US" dirty="0">
                <a:solidFill>
                  <a:srgbClr val="A6A6A6"/>
                </a:solidFill>
              </a:rPr>
              <a:t>of x-ray emission lines due to bulk motion of the wind flow </a:t>
            </a:r>
            <a:r>
              <a:rPr lang="en-US" sz="1800" dirty="0">
                <a:solidFill>
                  <a:srgbClr val="A6A6A6"/>
                </a:solidFill>
              </a:rPr>
              <a:t>(1a. Shock onset several tenths R</a:t>
            </a:r>
            <a:r>
              <a:rPr lang="en-US" sz="1800" baseline="-25000" dirty="0">
                <a:solidFill>
                  <a:srgbClr val="A6A6A6"/>
                </a:solidFill>
              </a:rPr>
              <a:t>*</a:t>
            </a:r>
            <a:r>
              <a:rPr lang="en-US" sz="1800" dirty="0">
                <a:solidFill>
                  <a:srgbClr val="A6A6A6"/>
                </a:solidFill>
              </a:rPr>
              <a:t> above the surface)</a:t>
            </a:r>
          </a:p>
          <a:p>
            <a:pPr marL="522288" indent="-522288">
              <a:buFontTx/>
              <a:buAutoNum type="arabicPeriod"/>
              <a:tabLst>
                <a:tab pos="395288" algn="l"/>
                <a:tab pos="450850" algn="l"/>
              </a:tabLst>
              <a:defRPr/>
            </a:pPr>
            <a:r>
              <a:rPr lang="en-US" dirty="0">
                <a:solidFill>
                  <a:srgbClr val="A6A6A6"/>
                </a:solidFill>
              </a:rPr>
              <a:t>Bulk of the wind is cold and </a:t>
            </a:r>
            <a:r>
              <a:rPr lang="en-US" dirty="0" err="1">
                <a:solidFill>
                  <a:srgbClr val="A6A6A6"/>
                </a:solidFill>
              </a:rPr>
              <a:t>unshocked</a:t>
            </a:r>
            <a:r>
              <a:rPr lang="en-US" dirty="0">
                <a:solidFill>
                  <a:srgbClr val="A6A6A6"/>
                </a:solidFill>
              </a:rPr>
              <a:t> – source of </a:t>
            </a:r>
            <a:r>
              <a:rPr lang="en-US" b="1" dirty="0">
                <a:solidFill>
                  <a:srgbClr val="A6A6A6"/>
                </a:solidFill>
              </a:rPr>
              <a:t>attenuation</a:t>
            </a:r>
            <a:r>
              <a:rPr lang="en-US" dirty="0">
                <a:solidFill>
                  <a:srgbClr val="A6A6A6"/>
                </a:solidFill>
              </a:rPr>
              <a:t> of the X-rays.</a:t>
            </a:r>
          </a:p>
        </p:txBody>
      </p:sp>
      <p:cxnSp>
        <p:nvCxnSpPr>
          <p:cNvPr id="49157" name="Straight Connector 5"/>
          <p:cNvCxnSpPr>
            <a:cxnSpLocks noChangeShapeType="1"/>
          </p:cNvCxnSpPr>
          <p:nvPr/>
        </p:nvCxnSpPr>
        <p:spPr bwMode="auto">
          <a:xfrm rot="5400000">
            <a:off x="2398712" y="4837112"/>
            <a:ext cx="2514600" cy="3175"/>
          </a:xfrm>
          <a:prstGeom prst="line">
            <a:avLst/>
          </a:prstGeom>
          <a:noFill/>
          <a:ln w="9525">
            <a:solidFill>
              <a:srgbClr val="F26815"/>
            </a:solidFill>
            <a:prstDash val="sysDash"/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Vela_50mm_HaRGB_f88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213" y="906463"/>
            <a:ext cx="8535987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" y="457200"/>
            <a:ext cx="8305800" cy="461963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  <a:ea typeface="Symbol" charset="2"/>
                <a:cs typeface="Symbol" charset="2"/>
              </a:rPr>
              <a:t>z</a:t>
            </a: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Puppis</a:t>
            </a: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 the Gum Nebula</a:t>
            </a:r>
          </a:p>
        </p:txBody>
      </p:sp>
      <p:cxnSp>
        <p:nvCxnSpPr>
          <p:cNvPr id="51204" name="Straight Arrow Connector 4"/>
          <p:cNvCxnSpPr>
            <a:cxnSpLocks noChangeShapeType="1"/>
          </p:cNvCxnSpPr>
          <p:nvPr/>
        </p:nvCxnSpPr>
        <p:spPr bwMode="auto">
          <a:xfrm rot="5400000" flipH="1" flipV="1">
            <a:off x="2819400" y="3429000"/>
            <a:ext cx="3657600" cy="2133600"/>
          </a:xfrm>
          <a:prstGeom prst="straightConnector1">
            <a:avLst/>
          </a:prstGeom>
          <a:noFill/>
          <a:ln w="9525">
            <a:solidFill>
              <a:srgbClr val="D2E1FF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5"/>
          <p:cNvGrpSpPr>
            <a:grpSpLocks/>
          </p:cNvGrpSpPr>
          <p:nvPr/>
        </p:nvGrpSpPr>
        <p:grpSpPr bwMode="auto">
          <a:xfrm>
            <a:off x="762000" y="533400"/>
            <a:ext cx="7620000" cy="5511800"/>
            <a:chOff x="480" y="336"/>
            <a:chExt cx="4800" cy="3472"/>
          </a:xfrm>
        </p:grpSpPr>
        <p:pic>
          <p:nvPicPr>
            <p:cNvPr id="53252" name="Picture 2" descr="argonavi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0" y="528"/>
              <a:ext cx="4800" cy="3280"/>
            </a:xfrm>
            <a:prstGeom prst="rect">
              <a:avLst/>
            </a:prstGeom>
            <a:noFill/>
            <a:ln w="9525">
              <a:solidFill>
                <a:srgbClr val="F3C556"/>
              </a:solidFill>
              <a:miter lim="800000"/>
              <a:headEnd/>
              <a:tailEnd/>
            </a:ln>
          </p:spPr>
        </p:pic>
        <p:sp>
          <p:nvSpPr>
            <p:cNvPr id="266243" name="Line 3"/>
            <p:cNvSpPr>
              <a:spLocks noChangeShapeType="1"/>
            </p:cNvSpPr>
            <p:nvPr/>
          </p:nvSpPr>
          <p:spPr bwMode="auto">
            <a:xfrm>
              <a:off x="2352" y="336"/>
              <a:ext cx="1056" cy="1728"/>
            </a:xfrm>
            <a:prstGeom prst="line">
              <a:avLst/>
            </a:prstGeom>
            <a:noFill/>
            <a:ln w="9525">
              <a:solidFill>
                <a:srgbClr val="F3C556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244" name="Text Box 4"/>
          <p:cNvSpPr txBox="1">
            <a:spLocks noChangeArrowheads="1"/>
          </p:cNvSpPr>
          <p:nvPr/>
        </p:nvSpPr>
        <p:spPr bwMode="auto">
          <a:xfrm>
            <a:off x="1181100" y="76200"/>
            <a:ext cx="678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  <a:sym typeface="Symbol" charset="2"/>
              </a:rPr>
              <a:t></a:t>
            </a:r>
            <a:r>
              <a:rPr lang="en-US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Puppis</a:t>
            </a: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50 </a:t>
            </a:r>
            <a:r>
              <a:rPr lang="en-US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US" baseline="-25000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sun</a:t>
            </a: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10</a:t>
            </a:r>
            <a:r>
              <a:rPr lang="en-US" baseline="30000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 </a:t>
            </a:r>
            <a:r>
              <a:rPr lang="en-US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r>
              <a:rPr lang="en-US" baseline="-25000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sun</a:t>
            </a:r>
            <a:endParaRPr lang="en-US" dirty="0">
              <a:solidFill>
                <a:srgbClr val="D2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zetapup_m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143000"/>
            <a:ext cx="89916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16" name="Text Box 4"/>
          <p:cNvSpPr txBox="1">
            <a:spLocks noChangeArrowheads="1"/>
          </p:cNvSpPr>
          <p:nvPr/>
        </p:nvSpPr>
        <p:spPr bwMode="auto">
          <a:xfrm>
            <a:off x="6934200" y="6858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  <a:sym typeface="Symbol" charset="2"/>
              </a:rPr>
              <a:t></a:t>
            </a: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9800" y="228600"/>
            <a:ext cx="47244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i="1" dirty="0">
                <a:solidFill>
                  <a:srgbClr val="D2E1FF"/>
                </a:solidFill>
              </a:rPr>
              <a:t>Chandra </a:t>
            </a:r>
            <a:r>
              <a:rPr lang="en-US" dirty="0">
                <a:solidFill>
                  <a:srgbClr val="D2E1FF"/>
                </a:solidFill>
              </a:rPr>
              <a:t>HETGS/MEG spectrum </a:t>
            </a:r>
            <a:r>
              <a:rPr lang="en-US" altLang="zh-TW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新細明體" charset="-120"/>
              </a:rPr>
              <a:t>(</a:t>
            </a:r>
            <a:r>
              <a:rPr lang="en-US" altLang="zh-TW" i="1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新細明體" charset="-120"/>
              </a:rPr>
              <a:t>R</a:t>
            </a:r>
            <a:r>
              <a:rPr lang="en-US" altLang="zh-TW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新細明體" charset="-120"/>
              </a:rPr>
              <a:t> ~ 1000 ~ 300 km s</a:t>
            </a:r>
            <a:r>
              <a:rPr lang="en-US" altLang="zh-TW" baseline="30000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新細明體" charset="-120"/>
              </a:rPr>
              <a:t>-1</a:t>
            </a:r>
            <a:r>
              <a:rPr lang="en-US" altLang="zh-TW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新細明體" charset="-120"/>
              </a:rPr>
              <a:t>)</a:t>
            </a:r>
            <a:endParaRPr lang="en-US" dirty="0">
              <a:solidFill>
                <a:srgbClr val="D2E1FF"/>
              </a:solidFill>
            </a:endParaRPr>
          </a:p>
        </p:txBody>
      </p:sp>
      <p:cxnSp>
        <p:nvCxnSpPr>
          <p:cNvPr id="55301" name="Straight Arrow Connector 5"/>
          <p:cNvCxnSpPr>
            <a:cxnSpLocks noChangeShapeType="1"/>
          </p:cNvCxnSpPr>
          <p:nvPr/>
        </p:nvCxnSpPr>
        <p:spPr bwMode="auto">
          <a:xfrm rot="16200000" flipV="1">
            <a:off x="1104900" y="3617913"/>
            <a:ext cx="531813" cy="1587"/>
          </a:xfrm>
          <a:prstGeom prst="straightConnector1">
            <a:avLst/>
          </a:prstGeom>
          <a:noFill/>
          <a:ln w="9525">
            <a:solidFill>
              <a:srgbClr val="3366FF"/>
            </a:solidFill>
            <a:round/>
            <a:headEnd/>
            <a:tailEnd type="arrow" w="med" len="med"/>
          </a:ln>
        </p:spPr>
      </p:cxnSp>
      <p:cxnSp>
        <p:nvCxnSpPr>
          <p:cNvPr id="55302" name="Straight Arrow Connector 7"/>
          <p:cNvCxnSpPr>
            <a:cxnSpLocks noChangeShapeType="1"/>
          </p:cNvCxnSpPr>
          <p:nvPr/>
        </p:nvCxnSpPr>
        <p:spPr bwMode="auto">
          <a:xfrm rot="16200000" flipV="1">
            <a:off x="1333501" y="3619500"/>
            <a:ext cx="531812" cy="1587"/>
          </a:xfrm>
          <a:prstGeom prst="straightConnector1">
            <a:avLst/>
          </a:prstGeom>
          <a:noFill/>
          <a:ln w="9525">
            <a:solidFill>
              <a:srgbClr val="41FA0E"/>
            </a:solidFill>
            <a:round/>
            <a:headEnd/>
            <a:tailEnd type="arrow" w="med" len="med"/>
          </a:ln>
        </p:spPr>
      </p:cxnSp>
      <p:sp>
        <p:nvSpPr>
          <p:cNvPr id="9" name="TextBox 8"/>
          <p:cNvSpPr txBox="1"/>
          <p:nvPr/>
        </p:nvSpPr>
        <p:spPr>
          <a:xfrm>
            <a:off x="1143000" y="4038600"/>
            <a:ext cx="685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D2E1FF"/>
                </a:solidFill>
              </a:rPr>
              <a:t>Si</a:t>
            </a:r>
          </a:p>
        </p:txBody>
      </p:sp>
      <p:cxnSp>
        <p:nvCxnSpPr>
          <p:cNvPr id="55304" name="Straight Arrow Connector 9"/>
          <p:cNvCxnSpPr>
            <a:cxnSpLocks noChangeShapeType="1"/>
          </p:cNvCxnSpPr>
          <p:nvPr/>
        </p:nvCxnSpPr>
        <p:spPr bwMode="auto">
          <a:xfrm rot="16200000" flipV="1">
            <a:off x="1943100" y="3617913"/>
            <a:ext cx="531813" cy="1587"/>
          </a:xfrm>
          <a:prstGeom prst="straightConnector1">
            <a:avLst/>
          </a:prstGeom>
          <a:noFill/>
          <a:ln w="9525">
            <a:solidFill>
              <a:srgbClr val="3366FF"/>
            </a:solidFill>
            <a:round/>
            <a:headEnd/>
            <a:tailEnd type="arrow" w="med" len="med"/>
          </a:ln>
        </p:spPr>
      </p:cxnSp>
      <p:cxnSp>
        <p:nvCxnSpPr>
          <p:cNvPr id="55305" name="Straight Arrow Connector 10"/>
          <p:cNvCxnSpPr>
            <a:cxnSpLocks noChangeShapeType="1"/>
          </p:cNvCxnSpPr>
          <p:nvPr/>
        </p:nvCxnSpPr>
        <p:spPr bwMode="auto">
          <a:xfrm rot="16200000" flipV="1">
            <a:off x="2324101" y="3619500"/>
            <a:ext cx="531812" cy="1587"/>
          </a:xfrm>
          <a:prstGeom prst="straightConnector1">
            <a:avLst/>
          </a:prstGeom>
          <a:noFill/>
          <a:ln w="9525">
            <a:solidFill>
              <a:srgbClr val="41FA0E"/>
            </a:solidFill>
            <a:round/>
            <a:headEnd/>
            <a:tailEnd type="arrow" w="med" len="med"/>
          </a:ln>
        </p:spPr>
      </p:cxnSp>
      <p:sp>
        <p:nvSpPr>
          <p:cNvPr id="12" name="TextBox 11"/>
          <p:cNvSpPr txBox="1"/>
          <p:nvPr/>
        </p:nvSpPr>
        <p:spPr>
          <a:xfrm>
            <a:off x="2057400" y="4038600"/>
            <a:ext cx="685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D2E1FF"/>
                </a:solidFill>
              </a:rPr>
              <a:t>Mg</a:t>
            </a:r>
          </a:p>
        </p:txBody>
      </p:sp>
      <p:cxnSp>
        <p:nvCxnSpPr>
          <p:cNvPr id="55307" name="Straight Arrow Connector 12"/>
          <p:cNvCxnSpPr>
            <a:cxnSpLocks noChangeShapeType="1"/>
          </p:cNvCxnSpPr>
          <p:nvPr/>
        </p:nvCxnSpPr>
        <p:spPr bwMode="auto">
          <a:xfrm rot="16200000" flipV="1">
            <a:off x="3391694" y="3618706"/>
            <a:ext cx="533400" cy="1588"/>
          </a:xfrm>
          <a:prstGeom prst="straightConnector1">
            <a:avLst/>
          </a:prstGeom>
          <a:noFill/>
          <a:ln w="9525">
            <a:solidFill>
              <a:srgbClr val="3366FF"/>
            </a:solidFill>
            <a:round/>
            <a:headEnd/>
            <a:tailEnd type="arrow" w="med" len="med"/>
          </a:ln>
        </p:spPr>
      </p:cxnSp>
      <p:cxnSp>
        <p:nvCxnSpPr>
          <p:cNvPr id="55308" name="Straight Arrow Connector 13"/>
          <p:cNvCxnSpPr>
            <a:cxnSpLocks noChangeShapeType="1"/>
          </p:cNvCxnSpPr>
          <p:nvPr/>
        </p:nvCxnSpPr>
        <p:spPr bwMode="auto">
          <a:xfrm rot="16200000" flipV="1">
            <a:off x="3999707" y="3618706"/>
            <a:ext cx="533400" cy="1587"/>
          </a:xfrm>
          <a:prstGeom prst="straightConnector1">
            <a:avLst/>
          </a:prstGeom>
          <a:noFill/>
          <a:ln w="9525">
            <a:solidFill>
              <a:srgbClr val="41FA0E"/>
            </a:solidFill>
            <a:round/>
            <a:headEnd/>
            <a:tailEnd type="arrow" w="med" len="med"/>
          </a:ln>
        </p:spPr>
      </p:cxnSp>
      <p:sp>
        <p:nvSpPr>
          <p:cNvPr id="15" name="TextBox 14"/>
          <p:cNvSpPr txBox="1"/>
          <p:nvPr/>
        </p:nvSpPr>
        <p:spPr>
          <a:xfrm>
            <a:off x="3581400" y="4038600"/>
            <a:ext cx="685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D2E1FF"/>
                </a:solidFill>
              </a:rPr>
              <a:t>Ne</a:t>
            </a:r>
          </a:p>
        </p:txBody>
      </p:sp>
      <p:cxnSp>
        <p:nvCxnSpPr>
          <p:cNvPr id="55310" name="Straight Arrow Connector 15"/>
          <p:cNvCxnSpPr>
            <a:cxnSpLocks noChangeShapeType="1"/>
          </p:cNvCxnSpPr>
          <p:nvPr/>
        </p:nvCxnSpPr>
        <p:spPr bwMode="auto">
          <a:xfrm rot="16200000" flipV="1">
            <a:off x="6134100" y="3617913"/>
            <a:ext cx="531813" cy="1587"/>
          </a:xfrm>
          <a:prstGeom prst="straightConnector1">
            <a:avLst/>
          </a:prstGeom>
          <a:noFill/>
          <a:ln w="9525">
            <a:solidFill>
              <a:srgbClr val="3366FF"/>
            </a:solidFill>
            <a:round/>
            <a:headEnd/>
            <a:tailEnd type="arrow" w="med" len="med"/>
          </a:ln>
        </p:spPr>
      </p:cxnSp>
      <p:cxnSp>
        <p:nvCxnSpPr>
          <p:cNvPr id="55311" name="Straight Arrow Connector 16"/>
          <p:cNvCxnSpPr>
            <a:cxnSpLocks noChangeShapeType="1"/>
          </p:cNvCxnSpPr>
          <p:nvPr/>
        </p:nvCxnSpPr>
        <p:spPr bwMode="auto">
          <a:xfrm rot="16200000" flipV="1">
            <a:off x="7200107" y="3618706"/>
            <a:ext cx="533400" cy="1587"/>
          </a:xfrm>
          <a:prstGeom prst="straightConnector1">
            <a:avLst/>
          </a:prstGeom>
          <a:noFill/>
          <a:ln w="9525">
            <a:solidFill>
              <a:srgbClr val="41FA0E"/>
            </a:solidFill>
            <a:round/>
            <a:headEnd/>
            <a:tailEnd type="arrow" w="med" len="med"/>
          </a:ln>
        </p:spPr>
      </p:cxnSp>
      <p:sp>
        <p:nvSpPr>
          <p:cNvPr id="18" name="TextBox 17"/>
          <p:cNvSpPr txBox="1"/>
          <p:nvPr/>
        </p:nvSpPr>
        <p:spPr>
          <a:xfrm>
            <a:off x="6629400" y="4038600"/>
            <a:ext cx="685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D2E1FF"/>
                </a:solidFill>
              </a:rPr>
              <a:t>O</a:t>
            </a:r>
          </a:p>
        </p:txBody>
      </p:sp>
      <p:cxnSp>
        <p:nvCxnSpPr>
          <p:cNvPr id="55313" name="Straight Arrow Connector 18"/>
          <p:cNvCxnSpPr>
            <a:cxnSpLocks noChangeShapeType="1"/>
          </p:cNvCxnSpPr>
          <p:nvPr/>
        </p:nvCxnSpPr>
        <p:spPr bwMode="auto">
          <a:xfrm rot="16200000" flipV="1">
            <a:off x="4610100" y="3543300"/>
            <a:ext cx="609600" cy="228600"/>
          </a:xfrm>
          <a:prstGeom prst="straightConnector1">
            <a:avLst/>
          </a:prstGeom>
          <a:noFill/>
          <a:ln w="9525">
            <a:solidFill>
              <a:srgbClr val="F3C556"/>
            </a:solidFill>
            <a:round/>
            <a:headEnd/>
            <a:tailEnd type="arrow" w="med" len="med"/>
          </a:ln>
        </p:spPr>
      </p:cxnSp>
      <p:cxnSp>
        <p:nvCxnSpPr>
          <p:cNvPr id="55314" name="Straight Arrow Connector 22"/>
          <p:cNvCxnSpPr>
            <a:cxnSpLocks noChangeShapeType="1"/>
          </p:cNvCxnSpPr>
          <p:nvPr/>
        </p:nvCxnSpPr>
        <p:spPr bwMode="auto">
          <a:xfrm rot="16200000" flipV="1">
            <a:off x="4762500" y="3543300"/>
            <a:ext cx="609600" cy="228600"/>
          </a:xfrm>
          <a:prstGeom prst="straightConnector1">
            <a:avLst/>
          </a:prstGeom>
          <a:noFill/>
          <a:ln w="9525">
            <a:solidFill>
              <a:srgbClr val="F3C556"/>
            </a:solidFill>
            <a:round/>
            <a:headEnd/>
            <a:tailEnd type="arrow" w="med" len="med"/>
          </a:ln>
        </p:spPr>
      </p:cxnSp>
      <p:cxnSp>
        <p:nvCxnSpPr>
          <p:cNvPr id="55315" name="Straight Arrow Connector 23"/>
          <p:cNvCxnSpPr>
            <a:cxnSpLocks noChangeShapeType="1"/>
          </p:cNvCxnSpPr>
          <p:nvPr/>
        </p:nvCxnSpPr>
        <p:spPr bwMode="auto">
          <a:xfrm rot="5400000" flipH="1" flipV="1">
            <a:off x="5105400" y="3581400"/>
            <a:ext cx="609600" cy="152400"/>
          </a:xfrm>
          <a:prstGeom prst="straightConnector1">
            <a:avLst/>
          </a:prstGeom>
          <a:noFill/>
          <a:ln w="9525">
            <a:solidFill>
              <a:srgbClr val="F3C556"/>
            </a:solidFill>
            <a:round/>
            <a:headEnd/>
            <a:tailEnd type="arrow" w="med" len="med"/>
          </a:ln>
        </p:spPr>
      </p:cxnSp>
      <p:cxnSp>
        <p:nvCxnSpPr>
          <p:cNvPr id="55316" name="Straight Arrow Connector 25"/>
          <p:cNvCxnSpPr>
            <a:cxnSpLocks noChangeShapeType="1"/>
          </p:cNvCxnSpPr>
          <p:nvPr/>
        </p:nvCxnSpPr>
        <p:spPr bwMode="auto">
          <a:xfrm rot="5400000" flipH="1" flipV="1">
            <a:off x="5181600" y="3581400"/>
            <a:ext cx="609600" cy="152400"/>
          </a:xfrm>
          <a:prstGeom prst="straightConnector1">
            <a:avLst/>
          </a:prstGeom>
          <a:noFill/>
          <a:ln w="9525">
            <a:solidFill>
              <a:srgbClr val="F3C556"/>
            </a:solidFill>
            <a:round/>
            <a:headEnd/>
            <a:tailEnd type="arrow" w="med" len="med"/>
          </a:ln>
        </p:spPr>
      </p:cxnSp>
      <p:sp>
        <p:nvSpPr>
          <p:cNvPr id="27" name="TextBox 26"/>
          <p:cNvSpPr txBox="1"/>
          <p:nvPr/>
        </p:nvSpPr>
        <p:spPr>
          <a:xfrm>
            <a:off x="4876800" y="4033838"/>
            <a:ext cx="6858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D2E1FF"/>
                </a:solidFill>
              </a:rPr>
              <a:t>Fe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8200" y="5638800"/>
            <a:ext cx="27432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3366FF"/>
                </a:solidFill>
              </a:rPr>
              <a:t>H-like</a:t>
            </a:r>
          </a:p>
          <a:p>
            <a:pPr>
              <a:defRPr/>
            </a:pPr>
            <a:r>
              <a:rPr lang="en-US" dirty="0">
                <a:solidFill>
                  <a:srgbClr val="41FA0E"/>
                </a:solidFill>
              </a:rPr>
              <a:t>He-like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zetapup_m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143000"/>
            <a:ext cx="89916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 descr="capella_m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3276600"/>
            <a:ext cx="8980488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64" name="Text Box 4"/>
          <p:cNvSpPr txBox="1">
            <a:spLocks noChangeArrowheads="1"/>
          </p:cNvSpPr>
          <p:nvPr/>
        </p:nvSpPr>
        <p:spPr bwMode="auto">
          <a:xfrm>
            <a:off x="6934200" y="6858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  <a:sym typeface="Symbol" charset="2"/>
              </a:rPr>
              <a:t></a:t>
            </a: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Pup</a:t>
            </a:r>
          </a:p>
        </p:txBody>
      </p:sp>
      <p:sp>
        <p:nvSpPr>
          <p:cNvPr id="245765" name="Text Box 5"/>
          <p:cNvSpPr txBox="1">
            <a:spLocks noChangeArrowheads="1"/>
          </p:cNvSpPr>
          <p:nvPr/>
        </p:nvSpPr>
        <p:spPr bwMode="auto">
          <a:xfrm>
            <a:off x="3048000" y="53340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Low-mass star (</a:t>
            </a:r>
            <a:r>
              <a:rPr lang="en-US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Capella</a:t>
            </a: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for comparison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175" y="890588"/>
            <a:ext cx="786765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71600" y="228600"/>
            <a:ext cx="6553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D2E1FF"/>
                </a:solidFill>
              </a:rPr>
              <a:t>Orion</a:t>
            </a:r>
            <a:endParaRPr lang="en-US" sz="3200" dirty="0">
              <a:solidFill>
                <a:srgbClr val="D2E1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10"/>
          <p:cNvGrpSpPr>
            <a:grpSpLocks/>
          </p:cNvGrpSpPr>
          <p:nvPr/>
        </p:nvGrpSpPr>
        <p:grpSpPr bwMode="auto">
          <a:xfrm>
            <a:off x="76200" y="685800"/>
            <a:ext cx="9067800" cy="5105400"/>
            <a:chOff x="48" y="432"/>
            <a:chExt cx="5712" cy="3216"/>
          </a:xfrm>
        </p:grpSpPr>
        <p:pic>
          <p:nvPicPr>
            <p:cNvPr id="59395" name="Picture 2" descr="zetapup_meg_zoom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" y="720"/>
              <a:ext cx="5661" cy="1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396" name="Picture 3" descr="capella_meg_zoo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" y="2016"/>
              <a:ext cx="5664" cy="1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9620" name="Text Box 4"/>
            <p:cNvSpPr txBox="1">
              <a:spLocks noChangeArrowheads="1"/>
            </p:cNvSpPr>
            <p:nvPr/>
          </p:nvSpPr>
          <p:spPr bwMode="auto">
            <a:xfrm>
              <a:off x="4368" y="432"/>
              <a:ext cx="13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dirty="0" err="1">
                  <a:solidFill>
                    <a:srgbClr val="D2E1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charset="2"/>
                  <a:sym typeface="Symbol" charset="2"/>
                </a:rPr>
                <a:t></a:t>
              </a:r>
              <a:r>
                <a:rPr lang="en-US" dirty="0">
                  <a:solidFill>
                    <a:srgbClr val="D2E1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Pup</a:t>
              </a:r>
            </a:p>
          </p:txBody>
        </p:sp>
        <p:sp>
          <p:nvSpPr>
            <p:cNvPr id="239621" name="Text Box 5"/>
            <p:cNvSpPr txBox="1">
              <a:spLocks noChangeArrowheads="1"/>
            </p:cNvSpPr>
            <p:nvPr/>
          </p:nvSpPr>
          <p:spPr bwMode="auto">
            <a:xfrm>
              <a:off x="1920" y="3360"/>
              <a:ext cx="38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dirty="0" err="1">
                  <a:solidFill>
                    <a:srgbClr val="D2E1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Capella</a:t>
              </a:r>
              <a:endPara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9622" name="Text Box 6"/>
            <p:cNvSpPr txBox="1">
              <a:spLocks noChangeArrowheads="1"/>
            </p:cNvSpPr>
            <p:nvPr/>
          </p:nvSpPr>
          <p:spPr bwMode="auto">
            <a:xfrm>
              <a:off x="960" y="681"/>
              <a:ext cx="5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800">
                  <a:solidFill>
                    <a:srgbClr val="F2681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Ne X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9624" name="Text Box 8"/>
            <p:cNvSpPr txBox="1">
              <a:spLocks noChangeArrowheads="1"/>
            </p:cNvSpPr>
            <p:nvPr/>
          </p:nvSpPr>
          <p:spPr bwMode="auto">
            <a:xfrm>
              <a:off x="2592" y="672"/>
              <a:ext cx="5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800">
                  <a:solidFill>
                    <a:srgbClr val="F2681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Ne IX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9625" name="Text Box 9"/>
            <p:cNvSpPr txBox="1">
              <a:spLocks noChangeArrowheads="1"/>
            </p:cNvSpPr>
            <p:nvPr/>
          </p:nvSpPr>
          <p:spPr bwMode="auto">
            <a:xfrm>
              <a:off x="4368" y="672"/>
              <a:ext cx="7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800">
                  <a:solidFill>
                    <a:srgbClr val="F2681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Fe XVII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7"/>
          <p:cNvGrpSpPr>
            <a:grpSpLocks/>
          </p:cNvGrpSpPr>
          <p:nvPr/>
        </p:nvGrpSpPr>
        <p:grpSpPr bwMode="auto">
          <a:xfrm>
            <a:off x="1219200" y="185738"/>
            <a:ext cx="4513263" cy="6672262"/>
            <a:chOff x="1219200" y="185738"/>
            <a:chExt cx="4513262" cy="6672262"/>
          </a:xfrm>
        </p:grpSpPr>
        <p:pic>
          <p:nvPicPr>
            <p:cNvPr id="61447" name="Picture 2" descr="capella_meg_nex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19200" y="3635375"/>
              <a:ext cx="4495800" cy="3222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48" name="Picture 3" descr="zetapup_meg_nex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19200" y="185738"/>
              <a:ext cx="4513262" cy="3235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044" name="Line 4"/>
            <p:cNvSpPr>
              <a:spLocks noChangeShapeType="1"/>
            </p:cNvSpPr>
            <p:nvPr/>
          </p:nvSpPr>
          <p:spPr bwMode="auto">
            <a:xfrm>
              <a:off x="3733799" y="457200"/>
              <a:ext cx="0" cy="594360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prstDash val="sysDot"/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15045" name="Text Box 5"/>
          <p:cNvSpPr txBox="1">
            <a:spLocks noChangeArrowheads="1"/>
          </p:cNvSpPr>
          <p:nvPr/>
        </p:nvSpPr>
        <p:spPr bwMode="auto">
          <a:xfrm>
            <a:off x="6934200" y="381000"/>
            <a:ext cx="1600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  <a:sym typeface="Symbol" charset="2"/>
              </a:rPr>
              <a:t></a:t>
            </a:r>
            <a:r>
              <a:rPr lang="en-US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Pup</a:t>
            </a: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1600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massive</a:t>
            </a:r>
            <a:endParaRPr lang="en-US" dirty="0">
              <a:solidFill>
                <a:srgbClr val="D2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6858000" y="3717925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Capella</a:t>
            </a: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1600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low mass</a:t>
            </a:r>
            <a:endParaRPr lang="en-US" dirty="0">
              <a:solidFill>
                <a:srgbClr val="D2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1445" name="Picture 10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1295400"/>
            <a:ext cx="25908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0" y="4648200"/>
            <a:ext cx="1811338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2"/>
          <p:cNvGrpSpPr>
            <a:grpSpLocks/>
          </p:cNvGrpSpPr>
          <p:nvPr/>
        </p:nvGrpSpPr>
        <p:grpSpPr bwMode="auto">
          <a:xfrm>
            <a:off x="5181600" y="381000"/>
            <a:ext cx="3352800" cy="1981200"/>
            <a:chOff x="96" y="2245"/>
            <a:chExt cx="2784" cy="1979"/>
          </a:xfrm>
        </p:grpSpPr>
        <p:pic>
          <p:nvPicPr>
            <p:cNvPr id="63493" name="Picture 3" descr="zpup_NeX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" y="2245"/>
              <a:ext cx="2784" cy="1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4" name="Text Box 4"/>
            <p:cNvSpPr txBox="1">
              <a:spLocks noChangeArrowheads="1"/>
            </p:cNvSpPr>
            <p:nvPr/>
          </p:nvSpPr>
          <p:spPr bwMode="auto">
            <a:xfrm>
              <a:off x="1969" y="2400"/>
              <a:ext cx="719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altLang="zh-TW" sz="1400">
                  <a:solidFill>
                    <a:srgbClr val="F3C556"/>
                  </a:solidFill>
                  <a:effectLst/>
                  <a:latin typeface="Symbol" charset="2"/>
                  <a:ea typeface="Symbol" charset="2"/>
                  <a:cs typeface="Symbol" charset="2"/>
                </a:rPr>
                <a:t>z </a:t>
              </a:r>
              <a:r>
                <a:rPr lang="en-US" altLang="zh-TW" sz="1400">
                  <a:solidFill>
                    <a:srgbClr val="F3C556"/>
                  </a:solidFill>
                  <a:effectLst/>
                  <a:ea typeface="Helvetica" charset="0"/>
                  <a:cs typeface="Helvetica" charset="0"/>
                </a:rPr>
                <a:t>Pup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62000" y="609600"/>
            <a:ext cx="34290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D2E1FF"/>
                </a:solidFill>
              </a:rPr>
              <a:t>The x-ray emission lines are broad: agreement with </a:t>
            </a:r>
            <a:r>
              <a:rPr lang="en-US" dirty="0" err="1">
                <a:solidFill>
                  <a:srgbClr val="D2E1FF"/>
                </a:solidFill>
              </a:rPr>
              <a:t>rad</a:t>
            </a:r>
            <a:r>
              <a:rPr lang="en-US" dirty="0">
                <a:solidFill>
                  <a:srgbClr val="D2E1FF"/>
                </a:solidFill>
              </a:rPr>
              <a:t> hydro simulations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3429000"/>
            <a:ext cx="73914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D2E1FF"/>
                </a:solidFill>
              </a:rPr>
              <a:t>But… they’re also blue shifted and asymmetric</a:t>
            </a:r>
          </a:p>
          <a:p>
            <a:pPr>
              <a:defRPr/>
            </a:pPr>
            <a:r>
              <a:rPr lang="en-US" dirty="0">
                <a:solidFill>
                  <a:srgbClr val="D2E1FF"/>
                </a:solidFill>
              </a:rPr>
              <a:t>Is this predicted by the wind shock scenario?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 descr="ewollman_v2_slide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263" y="155575"/>
            <a:ext cx="8753475" cy="654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 descr="ewollman_v2_slide6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263" y="155575"/>
            <a:ext cx="8753475" cy="654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 descr="ewollman_v2_slide7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263" y="155575"/>
            <a:ext cx="8753475" cy="654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 descr="ewollman_v2_slide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263" y="155575"/>
            <a:ext cx="8753475" cy="654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 descr="ewollman_v2_slide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263" y="155575"/>
            <a:ext cx="8753475" cy="654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 descr="ewollman_v2_slide1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263" y="155575"/>
            <a:ext cx="8753475" cy="654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Object 1041"/>
          <p:cNvGraphicFramePr>
            <a:graphicFrameLocks noChangeAspect="1"/>
          </p:cNvGraphicFramePr>
          <p:nvPr/>
        </p:nvGraphicFramePr>
        <p:xfrm>
          <a:off x="3429000" y="2528888"/>
          <a:ext cx="2286000" cy="1433512"/>
        </p:xfrm>
        <a:graphic>
          <a:graphicData uri="http://schemas.openxmlformats.org/presentationml/2006/ole">
            <p:oleObj spid="_x0000_s77826" name="Equation" r:id="rId4" imgW="787400" imgH="495300" progId="Equation.3">
              <p:embed/>
            </p:oleObj>
          </a:graphicData>
        </a:graphic>
      </p:graphicFrame>
      <p:cxnSp>
        <p:nvCxnSpPr>
          <p:cNvPr id="77828" name="Straight Arrow Connector 6"/>
          <p:cNvCxnSpPr>
            <a:cxnSpLocks noChangeShapeType="1"/>
          </p:cNvCxnSpPr>
          <p:nvPr/>
        </p:nvCxnSpPr>
        <p:spPr bwMode="auto">
          <a:xfrm rot="5400000">
            <a:off x="5105400" y="1447800"/>
            <a:ext cx="1371600" cy="1066800"/>
          </a:xfrm>
          <a:prstGeom prst="straightConnector1">
            <a:avLst/>
          </a:prstGeom>
          <a:noFill/>
          <a:ln w="9525">
            <a:solidFill>
              <a:srgbClr val="F3C556"/>
            </a:solidFill>
            <a:round/>
            <a:headEnd/>
            <a:tailEnd type="arrow" w="med" len="med"/>
          </a:ln>
        </p:spPr>
      </p:cxnSp>
      <p:cxnSp>
        <p:nvCxnSpPr>
          <p:cNvPr id="77829" name="Straight Arrow Connector 7"/>
          <p:cNvCxnSpPr>
            <a:cxnSpLocks noChangeShapeType="1"/>
          </p:cNvCxnSpPr>
          <p:nvPr/>
        </p:nvCxnSpPr>
        <p:spPr bwMode="auto">
          <a:xfrm rot="16200000" flipH="1">
            <a:off x="3467100" y="1638300"/>
            <a:ext cx="1752600" cy="457200"/>
          </a:xfrm>
          <a:prstGeom prst="straightConnector1">
            <a:avLst/>
          </a:prstGeom>
          <a:noFill/>
          <a:ln w="9525">
            <a:solidFill>
              <a:srgbClr val="F3C556"/>
            </a:solidFill>
            <a:round/>
            <a:headEnd/>
            <a:tailEnd type="arrow" w="med" len="med"/>
          </a:ln>
        </p:spPr>
      </p:cxnSp>
      <p:cxnSp>
        <p:nvCxnSpPr>
          <p:cNvPr id="77830" name="Straight Arrow Connector 10"/>
          <p:cNvCxnSpPr>
            <a:cxnSpLocks noChangeShapeType="1"/>
          </p:cNvCxnSpPr>
          <p:nvPr/>
        </p:nvCxnSpPr>
        <p:spPr bwMode="auto">
          <a:xfrm rot="16200000" flipV="1">
            <a:off x="5524500" y="4229100"/>
            <a:ext cx="990600" cy="762000"/>
          </a:xfrm>
          <a:prstGeom prst="straightConnector1">
            <a:avLst/>
          </a:prstGeom>
          <a:noFill/>
          <a:ln w="9525">
            <a:solidFill>
              <a:srgbClr val="F3C556"/>
            </a:solidFill>
            <a:round/>
            <a:headEnd/>
            <a:tailEnd type="arrow" w="med" len="med"/>
          </a:ln>
        </p:spPr>
      </p:cxnSp>
      <p:cxnSp>
        <p:nvCxnSpPr>
          <p:cNvPr id="77831" name="Straight Arrow Connector 13"/>
          <p:cNvCxnSpPr>
            <a:cxnSpLocks noChangeShapeType="1"/>
          </p:cNvCxnSpPr>
          <p:nvPr/>
        </p:nvCxnSpPr>
        <p:spPr bwMode="auto">
          <a:xfrm rot="5400000" flipH="1" flipV="1">
            <a:off x="4305300" y="4457700"/>
            <a:ext cx="990600" cy="457200"/>
          </a:xfrm>
          <a:prstGeom prst="straightConnector1">
            <a:avLst/>
          </a:prstGeom>
          <a:noFill/>
          <a:ln w="9525">
            <a:solidFill>
              <a:srgbClr val="F3C556"/>
            </a:solidFill>
            <a:round/>
            <a:headEnd/>
            <a:tailEnd type="arrow" w="med" len="med"/>
          </a:ln>
        </p:spPr>
      </p:cxnSp>
      <p:sp>
        <p:nvSpPr>
          <p:cNvPr id="16" name="TextBox 15"/>
          <p:cNvSpPr txBox="1"/>
          <p:nvPr/>
        </p:nvSpPr>
        <p:spPr>
          <a:xfrm>
            <a:off x="1676400" y="381000"/>
            <a:ext cx="28956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D2E1FF"/>
                </a:solidFill>
              </a:rPr>
              <a:t>opacity </a:t>
            </a:r>
            <a:r>
              <a:rPr lang="en-US" dirty="0">
                <a:solidFill>
                  <a:srgbClr val="D2E1FF"/>
                </a:solidFill>
              </a:rPr>
              <a:t>of the cold wind component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86400" y="681038"/>
            <a:ext cx="31242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D2E1FF"/>
                </a:solidFill>
              </a:rPr>
              <a:t>wind mass-loss rate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86400" y="5181600"/>
            <a:ext cx="3124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D2E1FF"/>
                </a:solidFill>
              </a:rPr>
              <a:t>wind terminal velocity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52600" y="5334000"/>
            <a:ext cx="3124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D2E1FF"/>
                </a:solidFill>
              </a:rPr>
              <a:t>radius of the star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858000" y="1600200"/>
            <a:ext cx="1905000" cy="4619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>
              <a:latin typeface="Helvetica" pitchFamily="28" charset="0"/>
            </a:endParaRPr>
          </a:p>
        </p:txBody>
      </p:sp>
      <p:graphicFrame>
        <p:nvGraphicFramePr>
          <p:cNvPr id="77827" name="Object 3"/>
          <p:cNvGraphicFramePr>
            <a:graphicFrameLocks noChangeAspect="1"/>
          </p:cNvGraphicFramePr>
          <p:nvPr/>
        </p:nvGraphicFramePr>
        <p:xfrm>
          <a:off x="6916738" y="1524000"/>
          <a:ext cx="1770062" cy="609600"/>
        </p:xfrm>
        <a:graphic>
          <a:graphicData uri="http://schemas.openxmlformats.org/presentationml/2006/ole">
            <p:oleObj spid="_x0000_s77827" name="Equation" r:id="rId5" imgW="774700" imgH="2667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76200"/>
            <a:ext cx="7848600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D2E1FF"/>
                </a:solidFill>
              </a:rPr>
              <a:t>Orion’s belt stars</a:t>
            </a:r>
            <a:endParaRPr lang="en-US" sz="3200" dirty="0">
              <a:solidFill>
                <a:srgbClr val="D2E1FF"/>
              </a:solidFill>
            </a:endParaRPr>
          </a:p>
        </p:txBody>
      </p:sp>
      <p:pic>
        <p:nvPicPr>
          <p:cNvPr id="3" name="Picture 2" descr="OrionBeltx_demartin_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496" y="685800"/>
            <a:ext cx="7285007" cy="57915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0" y="6428601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accent3">
                    <a:lumMod val="65000"/>
                  </a:schemeClr>
                </a:solidFill>
              </a:rPr>
              <a:t>De Martin/Digitized Sky Survey</a:t>
            </a:r>
            <a:endParaRPr lang="en-US" sz="1200" dirty="0">
              <a:solidFill>
                <a:schemeClr val="accent3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Text Box 1026"/>
          <p:cNvSpPr txBox="1">
            <a:spLocks noChangeArrowheads="1"/>
          </p:cNvSpPr>
          <p:nvPr/>
        </p:nvSpPr>
        <p:spPr bwMode="auto">
          <a:xfrm>
            <a:off x="4191000" y="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altLang="zh-TW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新細明體" charset="-120"/>
              </a:rPr>
              <a:t>The basic wind-profile model</a:t>
            </a:r>
          </a:p>
        </p:txBody>
      </p:sp>
      <p:sp>
        <p:nvSpPr>
          <p:cNvPr id="79877" name="Text Box 1027"/>
          <p:cNvSpPr txBox="1">
            <a:spLocks noChangeArrowheads="1"/>
          </p:cNvSpPr>
          <p:nvPr/>
        </p:nvSpPr>
        <p:spPr bwMode="auto">
          <a:xfrm>
            <a:off x="136525" y="5013325"/>
            <a:ext cx="3521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endParaRPr lang="zh-TW" altLang="en-US">
              <a:solidFill>
                <a:schemeClr val="tx1"/>
              </a:solidFill>
              <a:effectLst/>
              <a:latin typeface="Times" charset="0"/>
              <a:ea typeface="新細明體" charset="-120"/>
              <a:cs typeface="新細明體" charset="-120"/>
            </a:endParaRPr>
          </a:p>
        </p:txBody>
      </p:sp>
      <p:sp>
        <p:nvSpPr>
          <p:cNvPr id="79878" name="Text Box 1038"/>
          <p:cNvSpPr txBox="1">
            <a:spLocks noChangeArrowheads="1"/>
          </p:cNvSpPr>
          <p:nvPr/>
        </p:nvSpPr>
        <p:spPr bwMode="auto">
          <a:xfrm>
            <a:off x="2057400" y="0"/>
            <a:ext cx="21336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TW" sz="2800">
                <a:solidFill>
                  <a:schemeClr val="tx1"/>
                </a:solidFill>
                <a:effectLst/>
                <a:latin typeface="Symbol" charset="2"/>
                <a:ea typeface="新細明體" charset="-120"/>
                <a:cs typeface="新細明體" charset="-120"/>
              </a:rPr>
              <a:t>t</a:t>
            </a:r>
            <a:r>
              <a:rPr lang="en-US" altLang="zh-TW" sz="2800" baseline="-25000">
                <a:solidFill>
                  <a:schemeClr val="tx1"/>
                </a:solidFill>
                <a:effectLst/>
                <a:latin typeface="Symbol" charset="2"/>
                <a:ea typeface="新細明體" charset="-120"/>
                <a:cs typeface="新細明體" charset="-120"/>
                <a:sym typeface="Symbol" charset="2"/>
              </a:rPr>
              <a:t></a:t>
            </a:r>
            <a:r>
              <a:rPr lang="en-US" altLang="zh-TW" sz="2800">
                <a:solidFill>
                  <a:schemeClr val="tx1"/>
                </a:solidFill>
                <a:effectLst/>
                <a:ea typeface="新細明體" charset="-120"/>
                <a:cs typeface="新細明體" charset="-120"/>
              </a:rPr>
              <a:t>=1,</a:t>
            </a:r>
            <a:r>
              <a:rPr lang="en-US" altLang="zh-TW" sz="2800">
                <a:solidFill>
                  <a:srgbClr val="FF0000"/>
                </a:solidFill>
                <a:effectLst/>
                <a:ea typeface="新細明體" charset="-120"/>
                <a:cs typeface="新細明體" charset="-120"/>
              </a:rPr>
              <a:t>2</a:t>
            </a:r>
            <a:r>
              <a:rPr lang="en-US" altLang="zh-TW" sz="2800">
                <a:solidFill>
                  <a:schemeClr val="tx1"/>
                </a:solidFill>
                <a:effectLst/>
                <a:ea typeface="新細明體" charset="-120"/>
                <a:cs typeface="新細明體" charset="-120"/>
              </a:rPr>
              <a:t>,</a:t>
            </a:r>
            <a:r>
              <a:rPr lang="en-US" altLang="zh-TW" sz="2800">
                <a:solidFill>
                  <a:schemeClr val="accent2"/>
                </a:solidFill>
                <a:effectLst/>
                <a:ea typeface="新細明體" charset="-120"/>
                <a:cs typeface="新細明體" charset="-120"/>
              </a:rPr>
              <a:t>8</a:t>
            </a:r>
            <a:endParaRPr lang="en-US" altLang="zh-TW" sz="2800">
              <a:solidFill>
                <a:schemeClr val="tx1"/>
              </a:solidFill>
              <a:effectLst/>
              <a:latin typeface="Georgia" charset="0"/>
              <a:ea typeface="新細明體" charset="-120"/>
              <a:cs typeface="新細明體" charset="-120"/>
            </a:endParaRPr>
          </a:p>
        </p:txBody>
      </p:sp>
      <p:sp>
        <p:nvSpPr>
          <p:cNvPr id="402447" name="Text Box 1039"/>
          <p:cNvSpPr txBox="1">
            <a:spLocks noChangeArrowheads="1"/>
          </p:cNvSpPr>
          <p:nvPr/>
        </p:nvSpPr>
        <p:spPr bwMode="auto">
          <a:xfrm>
            <a:off x="5029200" y="11430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altLang="zh-TW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  <a:cs typeface="MS PGothic" pitchFamily="34" charset="-128"/>
              </a:rPr>
              <a:t>key parameters: </a:t>
            </a:r>
            <a:r>
              <a:rPr lang="en-US" altLang="zh-TW" b="1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  <a:cs typeface="MS PGothic" pitchFamily="34" charset="-128"/>
              </a:rPr>
              <a:t>R</a:t>
            </a:r>
            <a:r>
              <a:rPr lang="en-US" altLang="zh-TW" b="1" baseline="-25000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  <a:cs typeface="MS PGothic" pitchFamily="34" charset="-128"/>
              </a:rPr>
              <a:t>o</a:t>
            </a:r>
            <a:r>
              <a:rPr lang="en-US" altLang="zh-TW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  <a:cs typeface="MS PGothic" pitchFamily="34" charset="-128"/>
              </a:rPr>
              <a:t> &amp;</a:t>
            </a:r>
            <a:r>
              <a:rPr lang="en-US" altLang="zh-TW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MS PGothic" pitchFamily="34" charset="-128"/>
                <a:cs typeface="MS PGothic" pitchFamily="34" charset="-128"/>
              </a:rPr>
              <a:t> </a:t>
            </a:r>
            <a:r>
              <a:rPr lang="en-US" altLang="zh-TW" b="1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  <a:ea typeface="MS PGothic" pitchFamily="34" charset="-128"/>
                <a:cs typeface="MS PGothic" pitchFamily="34" charset="-128"/>
              </a:rPr>
              <a:t>t</a:t>
            </a:r>
            <a:r>
              <a:rPr lang="en-US" altLang="zh-TW" b="1" baseline="-25000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  <a:cs typeface="MS PGothic" pitchFamily="34" charset="-128"/>
              </a:rPr>
              <a:t>*</a:t>
            </a:r>
            <a:endParaRPr lang="en-US" altLang="zh-TW" dirty="0">
              <a:solidFill>
                <a:srgbClr val="D2E1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79880" name="Group 1040"/>
          <p:cNvGrpSpPr>
            <a:grpSpLocks/>
          </p:cNvGrpSpPr>
          <p:nvPr/>
        </p:nvGrpSpPr>
        <p:grpSpPr bwMode="auto">
          <a:xfrm>
            <a:off x="5715000" y="2286000"/>
            <a:ext cx="2667000" cy="3490913"/>
            <a:chOff x="336" y="1776"/>
            <a:chExt cx="1680" cy="2199"/>
          </a:xfrm>
        </p:grpSpPr>
        <p:graphicFrame>
          <p:nvGraphicFramePr>
            <p:cNvPr id="79874" name="Object 1041"/>
            <p:cNvGraphicFramePr>
              <a:graphicFrameLocks noChangeAspect="1"/>
            </p:cNvGraphicFramePr>
            <p:nvPr/>
          </p:nvGraphicFramePr>
          <p:xfrm>
            <a:off x="432" y="3072"/>
            <a:ext cx="1440" cy="903"/>
          </p:xfrm>
          <a:graphic>
            <a:graphicData uri="http://schemas.openxmlformats.org/presentationml/2006/ole">
              <p:oleObj spid="_x0000_s79874" name="Equation" r:id="rId4" imgW="787400" imgH="495300" progId="Equation.3">
                <p:embed/>
              </p:oleObj>
            </a:graphicData>
          </a:graphic>
        </p:graphicFrame>
        <p:sp>
          <p:nvSpPr>
            <p:cNvPr id="79894" name="Text Box 1042"/>
            <p:cNvSpPr txBox="1">
              <a:spLocks noChangeArrowheads="1"/>
            </p:cNvSpPr>
            <p:nvPr/>
          </p:nvSpPr>
          <p:spPr bwMode="auto">
            <a:xfrm>
              <a:off x="336" y="1776"/>
              <a:ext cx="1680" cy="5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TW" i="1">
                  <a:solidFill>
                    <a:srgbClr val="404242"/>
                  </a:solidFill>
                  <a:effectLst/>
                  <a:ea typeface="MS PGothic" pitchFamily="34" charset="-128"/>
                  <a:cs typeface="MS PGothic" pitchFamily="34" charset="-128"/>
                </a:rPr>
                <a:t>j ~ </a:t>
              </a:r>
              <a:r>
                <a:rPr lang="en-US" altLang="zh-TW">
                  <a:solidFill>
                    <a:srgbClr val="404242"/>
                  </a:solidFill>
                  <a:effectLst/>
                  <a:latin typeface="Times New Roman" charset="0"/>
                  <a:ea typeface="MS PGothic" pitchFamily="34" charset="-128"/>
                  <a:cs typeface="MS PGothic" pitchFamily="34" charset="-128"/>
                  <a:sym typeface="Symbol" charset="2"/>
                </a:rPr>
                <a:t> </a:t>
              </a:r>
              <a:r>
                <a:rPr lang="en-US" altLang="zh-TW">
                  <a:solidFill>
                    <a:srgbClr val="404242"/>
                  </a:solidFill>
                  <a:effectLst/>
                  <a:latin typeface="Symbol" charset="2"/>
                  <a:ea typeface="MS PGothic" pitchFamily="34" charset="-128"/>
                  <a:cs typeface="MS PGothic" pitchFamily="34" charset="-128"/>
                  <a:sym typeface="Symbol" charset="2"/>
                </a:rPr>
                <a:t></a:t>
              </a:r>
              <a:r>
                <a:rPr lang="en-US" altLang="zh-TW" baseline="30000">
                  <a:solidFill>
                    <a:srgbClr val="404242"/>
                  </a:solidFill>
                  <a:effectLst/>
                  <a:ea typeface="MS PGothic" pitchFamily="34" charset="-128"/>
                  <a:cs typeface="MS PGothic" pitchFamily="34" charset="-128"/>
                </a:rPr>
                <a:t>2  </a:t>
              </a:r>
              <a:r>
                <a:rPr lang="en-US" altLang="zh-TW" sz="1800">
                  <a:solidFill>
                    <a:srgbClr val="404242"/>
                  </a:solidFill>
                  <a:effectLst/>
                  <a:ea typeface="MS PGothic" pitchFamily="34" charset="-128"/>
                  <a:cs typeface="MS PGothic" pitchFamily="34" charset="-128"/>
                </a:rPr>
                <a:t>for </a:t>
              </a:r>
              <a:r>
                <a:rPr lang="en-US" altLang="zh-TW" sz="1800" i="1">
                  <a:solidFill>
                    <a:srgbClr val="404242"/>
                  </a:solidFill>
                  <a:effectLst/>
                  <a:ea typeface="MS PGothic" pitchFamily="34" charset="-128"/>
                  <a:cs typeface="MS PGothic" pitchFamily="34" charset="-128"/>
                </a:rPr>
                <a:t>r</a:t>
              </a:r>
              <a:r>
                <a:rPr lang="en-US" altLang="zh-TW" sz="1800">
                  <a:solidFill>
                    <a:srgbClr val="404242"/>
                  </a:solidFill>
                  <a:effectLst/>
                  <a:ea typeface="MS PGothic" pitchFamily="34" charset="-128"/>
                  <a:cs typeface="MS PGothic" pitchFamily="34" charset="-128"/>
                </a:rPr>
                <a:t>/R</a:t>
              </a:r>
              <a:r>
                <a:rPr lang="en-US" altLang="zh-TW" sz="1800" baseline="-25000">
                  <a:solidFill>
                    <a:srgbClr val="404242"/>
                  </a:solidFill>
                  <a:effectLst/>
                  <a:ea typeface="MS PGothic" pitchFamily="34" charset="-128"/>
                  <a:cs typeface="MS PGothic" pitchFamily="34" charset="-128"/>
                </a:rPr>
                <a:t>*</a:t>
              </a:r>
              <a:r>
                <a:rPr lang="en-US" altLang="zh-TW" sz="1800">
                  <a:solidFill>
                    <a:srgbClr val="404242"/>
                  </a:solidFill>
                  <a:effectLst/>
                  <a:ea typeface="MS PGothic" pitchFamily="34" charset="-128"/>
                  <a:cs typeface="MS PGothic" pitchFamily="34" charset="-128"/>
                </a:rPr>
                <a:t> &gt; R</a:t>
              </a:r>
              <a:r>
                <a:rPr lang="en-US" altLang="zh-TW" sz="1800" baseline="-25000">
                  <a:solidFill>
                    <a:srgbClr val="404242"/>
                  </a:solidFill>
                  <a:effectLst/>
                  <a:ea typeface="MS PGothic" pitchFamily="34" charset="-128"/>
                  <a:cs typeface="MS PGothic" pitchFamily="34" charset="-128"/>
                </a:rPr>
                <a:t>o</a:t>
              </a:r>
              <a:r>
                <a:rPr lang="en-US" altLang="zh-TW" sz="1800">
                  <a:solidFill>
                    <a:srgbClr val="404242"/>
                  </a:solidFill>
                  <a:effectLst/>
                  <a:ea typeface="MS PGothic" pitchFamily="34" charset="-128"/>
                  <a:cs typeface="MS PGothic" pitchFamily="34" charset="-128"/>
                </a:rPr>
                <a:t>,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en-US" altLang="zh-TW" sz="1800">
                  <a:solidFill>
                    <a:srgbClr val="404242"/>
                  </a:solidFill>
                  <a:effectLst/>
                  <a:ea typeface="MS PGothic" pitchFamily="34" charset="-128"/>
                  <a:cs typeface="MS PGothic" pitchFamily="34" charset="-128"/>
                </a:rPr>
                <a:t>  = 0  otherwise</a:t>
              </a:r>
              <a:endParaRPr lang="en-US" altLang="zh-TW" sz="1800">
                <a:solidFill>
                  <a:srgbClr val="404242"/>
                </a:solidFill>
                <a:effectLst/>
                <a:latin typeface="Verdana" charset="0"/>
                <a:ea typeface="MS PGothic" pitchFamily="34" charset="-128"/>
                <a:cs typeface="MS PGothic" pitchFamily="34" charset="-128"/>
              </a:endParaRPr>
            </a:p>
          </p:txBody>
        </p:sp>
        <p:graphicFrame>
          <p:nvGraphicFramePr>
            <p:cNvPr id="79875" name="Object 1043"/>
            <p:cNvGraphicFramePr>
              <a:graphicFrameLocks noChangeAspect="1"/>
            </p:cNvGraphicFramePr>
            <p:nvPr/>
          </p:nvGraphicFramePr>
          <p:xfrm>
            <a:off x="336" y="2448"/>
            <a:ext cx="1680" cy="474"/>
          </p:xfrm>
          <a:graphic>
            <a:graphicData uri="http://schemas.openxmlformats.org/presentationml/2006/ole">
              <p:oleObj spid="_x0000_s79875" name="Equation" r:id="rId5" imgW="1079500" imgH="304800" progId="Equation.3">
                <p:embed/>
              </p:oleObj>
            </a:graphicData>
          </a:graphic>
        </p:graphicFrame>
      </p:grpSp>
      <p:grpSp>
        <p:nvGrpSpPr>
          <p:cNvPr id="79881" name="Group 10"/>
          <p:cNvGrpSpPr>
            <a:grpSpLocks/>
          </p:cNvGrpSpPr>
          <p:nvPr/>
        </p:nvGrpSpPr>
        <p:grpSpPr bwMode="auto">
          <a:xfrm>
            <a:off x="0" y="263525"/>
            <a:ext cx="5029200" cy="6594475"/>
            <a:chOff x="0" y="166"/>
            <a:chExt cx="3168" cy="4154"/>
          </a:xfrm>
        </p:grpSpPr>
        <p:grpSp>
          <p:nvGrpSpPr>
            <p:cNvPr id="79883" name="Group 1028"/>
            <p:cNvGrpSpPr>
              <a:grpSpLocks/>
            </p:cNvGrpSpPr>
            <p:nvPr/>
          </p:nvGrpSpPr>
          <p:grpSpPr bwMode="auto">
            <a:xfrm>
              <a:off x="0" y="166"/>
              <a:ext cx="3168" cy="4154"/>
              <a:chOff x="2496" y="240"/>
              <a:chExt cx="3024" cy="3989"/>
            </a:xfrm>
          </p:grpSpPr>
          <p:pic>
            <p:nvPicPr>
              <p:cNvPr id="79885" name="Picture 1029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496" y="240"/>
                <a:ext cx="1009" cy="1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886" name="Picture 1030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496" y="1536"/>
                <a:ext cx="1007" cy="1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887" name="Picture 1031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496" y="2880"/>
                <a:ext cx="1007" cy="1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888" name="Picture 1032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552" y="384"/>
                <a:ext cx="1968" cy="1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889" name="Picture 103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3552" y="1632"/>
                <a:ext cx="1968" cy="1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890" name="Picture 1034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3552" y="2928"/>
                <a:ext cx="1968" cy="1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9891" name="Text Box 1035"/>
              <p:cNvSpPr txBox="1">
                <a:spLocks noChangeArrowheads="1"/>
              </p:cNvSpPr>
              <p:nvPr/>
            </p:nvSpPr>
            <p:spPr bwMode="auto">
              <a:xfrm>
                <a:off x="4896" y="480"/>
                <a:ext cx="576" cy="22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r" eaLnBrk="0" hangingPunct="0">
                  <a:spcBef>
                    <a:spcPct val="50000"/>
                  </a:spcBef>
                </a:pPr>
                <a:r>
                  <a:rPr lang="en-US" altLang="zh-TW" sz="1800" i="1">
                    <a:solidFill>
                      <a:srgbClr val="F26815"/>
                    </a:solidFill>
                    <a:effectLst/>
                    <a:ea typeface="新細明體" charset="-120"/>
                    <a:cs typeface="新細明體" charset="-120"/>
                  </a:rPr>
                  <a:t>R</a:t>
                </a:r>
                <a:r>
                  <a:rPr lang="en-US" altLang="zh-TW" sz="1800" baseline="-25000">
                    <a:solidFill>
                      <a:srgbClr val="F26815"/>
                    </a:solidFill>
                    <a:effectLst/>
                    <a:ea typeface="新細明體" charset="-120"/>
                    <a:cs typeface="新細明體" charset="-120"/>
                  </a:rPr>
                  <a:t>o</a:t>
                </a:r>
                <a:r>
                  <a:rPr lang="en-US" altLang="zh-TW" sz="1800">
                    <a:solidFill>
                      <a:srgbClr val="F26815"/>
                    </a:solidFill>
                    <a:effectLst/>
                    <a:ea typeface="新細明體" charset="-120"/>
                    <a:cs typeface="新細明體" charset="-120"/>
                  </a:rPr>
                  <a:t>=1.5</a:t>
                </a:r>
              </a:p>
            </p:txBody>
          </p:sp>
          <p:sp>
            <p:nvSpPr>
              <p:cNvPr id="79892" name="Text Box 1036"/>
              <p:cNvSpPr txBox="1">
                <a:spLocks noChangeArrowheads="1"/>
              </p:cNvSpPr>
              <p:nvPr/>
            </p:nvSpPr>
            <p:spPr bwMode="auto">
              <a:xfrm>
                <a:off x="4896" y="1728"/>
                <a:ext cx="576" cy="22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r" eaLnBrk="0" hangingPunct="0">
                  <a:spcBef>
                    <a:spcPct val="50000"/>
                  </a:spcBef>
                </a:pPr>
                <a:r>
                  <a:rPr lang="en-US" altLang="zh-TW" sz="1800" i="1">
                    <a:solidFill>
                      <a:srgbClr val="F26815"/>
                    </a:solidFill>
                    <a:effectLst/>
                    <a:ea typeface="新細明體" charset="-120"/>
                    <a:cs typeface="新細明體" charset="-120"/>
                  </a:rPr>
                  <a:t>R</a:t>
                </a:r>
                <a:r>
                  <a:rPr lang="en-US" altLang="zh-TW" sz="1800" baseline="-25000">
                    <a:solidFill>
                      <a:srgbClr val="F26815"/>
                    </a:solidFill>
                    <a:effectLst/>
                    <a:ea typeface="新細明體" charset="-120"/>
                    <a:cs typeface="新細明體" charset="-120"/>
                  </a:rPr>
                  <a:t>o</a:t>
                </a:r>
                <a:r>
                  <a:rPr lang="en-US" altLang="zh-TW" sz="1800">
                    <a:solidFill>
                      <a:srgbClr val="F26815"/>
                    </a:solidFill>
                    <a:effectLst/>
                    <a:ea typeface="新細明體" charset="-120"/>
                    <a:cs typeface="新細明體" charset="-120"/>
                  </a:rPr>
                  <a:t>=3</a:t>
                </a:r>
              </a:p>
            </p:txBody>
          </p:sp>
          <p:sp>
            <p:nvSpPr>
              <p:cNvPr id="79893" name="Text Box 1037"/>
              <p:cNvSpPr txBox="1">
                <a:spLocks noChangeArrowheads="1"/>
              </p:cNvSpPr>
              <p:nvPr/>
            </p:nvSpPr>
            <p:spPr bwMode="auto">
              <a:xfrm>
                <a:off x="4896" y="2976"/>
                <a:ext cx="576" cy="22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r" eaLnBrk="0" hangingPunct="0">
                  <a:spcBef>
                    <a:spcPct val="50000"/>
                  </a:spcBef>
                </a:pPr>
                <a:r>
                  <a:rPr lang="en-US" altLang="zh-TW" sz="1800" i="1">
                    <a:solidFill>
                      <a:srgbClr val="F26815"/>
                    </a:solidFill>
                    <a:effectLst/>
                    <a:ea typeface="新細明體" charset="-120"/>
                    <a:cs typeface="新細明體" charset="-120"/>
                  </a:rPr>
                  <a:t>R</a:t>
                </a:r>
                <a:r>
                  <a:rPr lang="en-US" altLang="zh-TW" sz="1800" baseline="-25000">
                    <a:solidFill>
                      <a:srgbClr val="F26815"/>
                    </a:solidFill>
                    <a:effectLst/>
                    <a:ea typeface="新細明體" charset="-120"/>
                    <a:cs typeface="新細明體" charset="-120"/>
                  </a:rPr>
                  <a:t>o</a:t>
                </a:r>
                <a:r>
                  <a:rPr lang="en-US" altLang="zh-TW" sz="1800">
                    <a:solidFill>
                      <a:srgbClr val="F26815"/>
                    </a:solidFill>
                    <a:effectLst/>
                    <a:ea typeface="新細明體" charset="-120"/>
                    <a:cs typeface="新細明體" charset="-120"/>
                  </a:rPr>
                  <a:t>=10</a:t>
                </a:r>
              </a:p>
            </p:txBody>
          </p:sp>
        </p:grpSp>
        <p:sp>
          <p:nvSpPr>
            <p:cNvPr id="321557" name="Rectangle 21"/>
            <p:cNvSpPr>
              <a:spLocks noChangeArrowheads="1"/>
            </p:cNvSpPr>
            <p:nvPr/>
          </p:nvSpPr>
          <p:spPr bwMode="auto">
            <a:xfrm>
              <a:off x="816" y="192"/>
              <a:ext cx="144" cy="40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21558" name="Text Box 22"/>
          <p:cNvSpPr txBox="1">
            <a:spLocks noChangeArrowheads="1"/>
          </p:cNvSpPr>
          <p:nvPr/>
        </p:nvSpPr>
        <p:spPr bwMode="auto">
          <a:xfrm>
            <a:off x="-76200" y="-762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  <a:sym typeface="Symbol" charset="2"/>
              </a:rPr>
              <a:t></a:t>
            </a:r>
            <a:r>
              <a:rPr lang="en-US" sz="1600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=1 contours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04800"/>
            <a:ext cx="76200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D2E1FF"/>
                </a:solidFill>
              </a:rPr>
              <a:t>We fit these x-ray line profile models to each line in the </a:t>
            </a:r>
            <a:r>
              <a:rPr lang="en-US" i="1" dirty="0">
                <a:solidFill>
                  <a:srgbClr val="D2E1FF"/>
                </a:solidFill>
              </a:rPr>
              <a:t>Chandra </a:t>
            </a:r>
            <a:r>
              <a:rPr lang="en-US" dirty="0">
                <a:solidFill>
                  <a:srgbClr val="D2E1FF"/>
                </a:solidFill>
              </a:rPr>
              <a:t>data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600200"/>
            <a:ext cx="80772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D2E1FF"/>
                </a:solidFill>
              </a:rPr>
              <a:t>And find a best-fit </a:t>
            </a:r>
            <a:r>
              <a:rPr lang="en-US" dirty="0" err="1">
                <a:solidFill>
                  <a:srgbClr val="D2E1FF"/>
                </a:solidFill>
                <a:latin typeface="Symbol" charset="2"/>
                <a:cs typeface="Symbol" charset="2"/>
              </a:rPr>
              <a:t>t</a:t>
            </a:r>
            <a:r>
              <a:rPr lang="en-US" baseline="-25000" dirty="0">
                <a:solidFill>
                  <a:srgbClr val="D2E1FF"/>
                </a:solidFill>
              </a:rPr>
              <a:t>*</a:t>
            </a:r>
            <a:r>
              <a:rPr lang="en-US" dirty="0">
                <a:solidFill>
                  <a:srgbClr val="D2E1FF"/>
                </a:solidFill>
              </a:rPr>
              <a:t> and </a:t>
            </a:r>
            <a:r>
              <a:rPr lang="en-US" i="1" dirty="0">
                <a:solidFill>
                  <a:srgbClr val="D2E1FF"/>
                </a:solidFill>
              </a:rPr>
              <a:t>R</a:t>
            </a:r>
            <a:r>
              <a:rPr lang="en-US" baseline="-25000" dirty="0">
                <a:solidFill>
                  <a:srgbClr val="D2E1FF"/>
                </a:solidFill>
              </a:rPr>
              <a:t>o</a:t>
            </a:r>
            <a:r>
              <a:rPr lang="en-US" dirty="0">
                <a:solidFill>
                  <a:srgbClr val="D2E1FF"/>
                </a:solidFill>
              </a:rPr>
              <a:t> &amp; place confidence limits on these fitted parameter values</a:t>
            </a:r>
          </a:p>
        </p:txBody>
      </p:sp>
      <p:pic>
        <p:nvPicPr>
          <p:cNvPr id="81924" name="Picture 3" descr="fexvii_15014_smooth_both_me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048000"/>
            <a:ext cx="4292600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4" descr="fexvii_15014_smooth_both_contour35by3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9000" y="3048000"/>
            <a:ext cx="4292600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38200" y="6172200"/>
            <a:ext cx="2743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D2E1FF"/>
                </a:solidFill>
              </a:rPr>
              <a:t>Fe XVII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0600" y="6172200"/>
            <a:ext cx="4191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D2E1FF"/>
                </a:solidFill>
              </a:rPr>
              <a:t>68, 90, 95% confidence limits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 descr="opacity_cmfgen2rstar_annot_v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8050" y="730250"/>
            <a:ext cx="732790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43000" y="71438"/>
            <a:ext cx="68580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D2E1FF"/>
                </a:solidFill>
              </a:rPr>
              <a:t>Wind opacity: photoelectric absorption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6091238"/>
            <a:ext cx="80772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D2E1FF"/>
                </a:solidFill>
              </a:rPr>
              <a:t>Abundances; ionization balance; atomic cross sections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0" y="6396038"/>
            <a:ext cx="35814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D2E1FF"/>
                </a:solidFill>
              </a:rPr>
              <a:t>Verner</a:t>
            </a:r>
            <a:r>
              <a:rPr lang="en-US" dirty="0">
                <a:solidFill>
                  <a:srgbClr val="D2E1FF"/>
                </a:solidFill>
              </a:rPr>
              <a:t> &amp; </a:t>
            </a:r>
            <a:r>
              <a:rPr lang="en-US" dirty="0" err="1">
                <a:solidFill>
                  <a:srgbClr val="D2E1FF"/>
                </a:solidFill>
              </a:rPr>
              <a:t>Yakovlev</a:t>
            </a:r>
            <a:r>
              <a:rPr lang="en-US" dirty="0">
                <a:solidFill>
                  <a:srgbClr val="D2E1FF"/>
                </a:solidFill>
              </a:rPr>
              <a:t> 1996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1" descr="mgxii_842_smooth_both_meg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76400"/>
            <a:ext cx="30670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2" descr="nex_12134_smooth_meg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1676400"/>
            <a:ext cx="3048000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Picture 3" descr="oviii_18969_smooth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1676400"/>
            <a:ext cx="3048000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304800"/>
            <a:ext cx="79248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srgbClr val="D2E1FF"/>
                </a:solidFill>
                <a:latin typeface="Symbol" charset="2"/>
                <a:cs typeface="Symbol" charset="2"/>
              </a:rPr>
              <a:t>z</a:t>
            </a:r>
            <a:r>
              <a:rPr lang="en-US" sz="3200" dirty="0">
                <a:solidFill>
                  <a:srgbClr val="D2E1FF"/>
                </a:solidFill>
              </a:rPr>
              <a:t> Pup: three emission lines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1066800"/>
            <a:ext cx="2286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D2E1FF"/>
                </a:solidFill>
              </a:rPr>
              <a:t>Mg </a:t>
            </a:r>
            <a:r>
              <a:rPr lang="en-US" dirty="0" err="1">
                <a:solidFill>
                  <a:srgbClr val="D2E1FF"/>
                </a:solidFill>
              </a:rPr>
              <a:t>Ly</a:t>
            </a:r>
            <a:r>
              <a:rPr lang="en-US" dirty="0" err="1">
                <a:solidFill>
                  <a:srgbClr val="D2E1FF"/>
                </a:solidFill>
                <a:latin typeface="Symbol" charset="2"/>
                <a:cs typeface="Symbol" charset="2"/>
              </a:rPr>
              <a:t>a</a:t>
            </a:r>
            <a:r>
              <a:rPr lang="en-US" dirty="0">
                <a:solidFill>
                  <a:srgbClr val="D2E1FF"/>
                </a:solidFill>
              </a:rPr>
              <a:t>: 8.42 Å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2800" y="1066800"/>
            <a:ext cx="2590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D2E1FF"/>
                </a:solidFill>
              </a:rPr>
              <a:t>Ne </a:t>
            </a:r>
            <a:r>
              <a:rPr lang="en-US" dirty="0" err="1">
                <a:solidFill>
                  <a:srgbClr val="D2E1FF"/>
                </a:solidFill>
              </a:rPr>
              <a:t>Ly</a:t>
            </a:r>
            <a:r>
              <a:rPr lang="en-US" dirty="0" err="1">
                <a:solidFill>
                  <a:srgbClr val="D2E1FF"/>
                </a:solidFill>
                <a:latin typeface="Symbol" charset="2"/>
                <a:cs typeface="Symbol" charset="2"/>
              </a:rPr>
              <a:t>a</a:t>
            </a:r>
            <a:r>
              <a:rPr lang="en-US" dirty="0">
                <a:solidFill>
                  <a:srgbClr val="D2E1FF"/>
                </a:solidFill>
              </a:rPr>
              <a:t>: 12.13 Å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0800" y="1066800"/>
            <a:ext cx="2590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D2E1FF"/>
                </a:solidFill>
              </a:rPr>
              <a:t>O </a:t>
            </a:r>
            <a:r>
              <a:rPr lang="en-US" dirty="0" err="1">
                <a:solidFill>
                  <a:srgbClr val="D2E1FF"/>
                </a:solidFill>
              </a:rPr>
              <a:t>Ly</a:t>
            </a:r>
            <a:r>
              <a:rPr lang="en-US" dirty="0" err="1">
                <a:solidFill>
                  <a:srgbClr val="D2E1FF"/>
                </a:solidFill>
                <a:latin typeface="Symbol" charset="2"/>
                <a:cs typeface="Symbol" charset="2"/>
              </a:rPr>
              <a:t>a</a:t>
            </a:r>
            <a:r>
              <a:rPr lang="en-US" dirty="0">
                <a:solidFill>
                  <a:srgbClr val="D2E1FF"/>
                </a:solidFill>
              </a:rPr>
              <a:t>: 18.97 Å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3962400"/>
            <a:ext cx="2133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D2E1FF"/>
                </a:solidFill>
                <a:latin typeface="Symbol" charset="2"/>
                <a:cs typeface="Symbol" charset="2"/>
              </a:rPr>
              <a:t>t</a:t>
            </a:r>
            <a:r>
              <a:rPr lang="en-US" sz="2800" b="1" baseline="-25000" dirty="0">
                <a:solidFill>
                  <a:srgbClr val="D2E1FF"/>
                </a:solidFill>
              </a:rPr>
              <a:t>*</a:t>
            </a:r>
            <a:r>
              <a:rPr lang="en-US" sz="2800" b="1" dirty="0">
                <a:solidFill>
                  <a:srgbClr val="D2E1FF"/>
                </a:solidFill>
              </a:rPr>
              <a:t> =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5200" y="3962400"/>
            <a:ext cx="2133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D2E1FF"/>
                </a:solidFill>
                <a:latin typeface="Symbol" charset="2"/>
                <a:cs typeface="Symbol" charset="2"/>
              </a:rPr>
              <a:t>t</a:t>
            </a:r>
            <a:r>
              <a:rPr lang="en-US" sz="2800" b="1" baseline="-25000" dirty="0">
                <a:solidFill>
                  <a:srgbClr val="D2E1FF"/>
                </a:solidFill>
              </a:rPr>
              <a:t>*</a:t>
            </a:r>
            <a:r>
              <a:rPr lang="en-US" sz="2800" b="1" dirty="0">
                <a:solidFill>
                  <a:srgbClr val="D2E1FF"/>
                </a:solidFill>
              </a:rPr>
              <a:t> =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53200" y="3962400"/>
            <a:ext cx="2133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D2E1FF"/>
                </a:solidFill>
                <a:latin typeface="Symbol" charset="2"/>
                <a:cs typeface="Symbol" charset="2"/>
              </a:rPr>
              <a:t>t</a:t>
            </a:r>
            <a:r>
              <a:rPr lang="en-US" sz="2800" b="1" baseline="-25000" dirty="0">
                <a:solidFill>
                  <a:srgbClr val="D2E1FF"/>
                </a:solidFill>
              </a:rPr>
              <a:t>*</a:t>
            </a:r>
            <a:r>
              <a:rPr lang="en-US" sz="2800" b="1" dirty="0">
                <a:solidFill>
                  <a:srgbClr val="D2E1FF"/>
                </a:solidFill>
              </a:rPr>
              <a:t> = 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81200" y="5405438"/>
            <a:ext cx="23622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D2E1FF"/>
                </a:solidFill>
              </a:rPr>
              <a:t>Recall: </a:t>
            </a:r>
          </a:p>
        </p:txBody>
      </p:sp>
      <p:graphicFrame>
        <p:nvGraphicFramePr>
          <p:cNvPr id="86018" name="Object 1041"/>
          <p:cNvGraphicFramePr>
            <a:graphicFrameLocks noChangeAspect="1"/>
          </p:cNvGraphicFramePr>
          <p:nvPr/>
        </p:nvGraphicFramePr>
        <p:xfrm>
          <a:off x="3429000" y="4814888"/>
          <a:ext cx="2286000" cy="1433512"/>
        </p:xfrm>
        <a:graphic>
          <a:graphicData uri="http://schemas.openxmlformats.org/presentationml/2006/ole">
            <p:oleObj spid="_x0000_s86018" name="Equation" r:id="rId7" imgW="787400" imgH="4953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" descr="zpup_tausta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660400"/>
            <a:ext cx="8178800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66800" y="0"/>
            <a:ext cx="7315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D2E1FF"/>
                </a:solidFill>
              </a:rPr>
              <a:t>Fits to 16 lines in the </a:t>
            </a:r>
            <a:r>
              <a:rPr lang="en-US" i="1" dirty="0">
                <a:solidFill>
                  <a:srgbClr val="D2E1FF"/>
                </a:solidFill>
              </a:rPr>
              <a:t>Chandra </a:t>
            </a:r>
            <a:r>
              <a:rPr lang="en-US" dirty="0">
                <a:solidFill>
                  <a:srgbClr val="D2E1FF"/>
                </a:solidFill>
              </a:rPr>
              <a:t>spectrum of </a:t>
            </a:r>
            <a:r>
              <a:rPr lang="en-US" dirty="0" err="1">
                <a:solidFill>
                  <a:srgbClr val="D2E1FF"/>
                </a:solidFill>
                <a:latin typeface="Symbol" charset="2"/>
                <a:cs typeface="Symbol" charset="2"/>
              </a:rPr>
              <a:t>z</a:t>
            </a:r>
            <a:r>
              <a:rPr lang="en-US" dirty="0">
                <a:solidFill>
                  <a:srgbClr val="D2E1FF"/>
                </a:solidFill>
                <a:latin typeface="Symbol" charset="2"/>
                <a:cs typeface="Symbol" charset="2"/>
              </a:rPr>
              <a:t> </a:t>
            </a:r>
            <a:r>
              <a:rPr lang="en-US" dirty="0">
                <a:solidFill>
                  <a:srgbClr val="D2E1FF"/>
                </a:solidFill>
              </a:rPr>
              <a:t>Pup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" descr="zpup_taustar_fit_feb0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400" y="336550"/>
            <a:ext cx="8585200" cy="61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28800" y="838200"/>
            <a:ext cx="41148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8000"/>
                </a:solidFill>
              </a:rPr>
              <a:t>Traditional mass-loss rate: </a:t>
            </a:r>
            <a:br>
              <a:rPr lang="en-US" dirty="0">
                <a:solidFill>
                  <a:srgbClr val="008000"/>
                </a:solidFill>
              </a:rPr>
            </a:br>
            <a:r>
              <a:rPr lang="en-US" dirty="0">
                <a:solidFill>
                  <a:srgbClr val="008000"/>
                </a:solidFill>
              </a:rPr>
              <a:t>8.3 X 10</a:t>
            </a:r>
            <a:r>
              <a:rPr lang="en-US" baseline="30000" dirty="0">
                <a:solidFill>
                  <a:srgbClr val="008000"/>
                </a:solidFill>
              </a:rPr>
              <a:t>-6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Msun</a:t>
            </a:r>
            <a:r>
              <a:rPr lang="en-US" dirty="0">
                <a:solidFill>
                  <a:srgbClr val="008000"/>
                </a:solidFill>
              </a:rPr>
              <a:t>/yr</a:t>
            </a:r>
          </a:p>
        </p:txBody>
      </p:sp>
      <p:cxnSp>
        <p:nvCxnSpPr>
          <p:cNvPr id="90116" name="Straight Arrow Connector 4"/>
          <p:cNvCxnSpPr>
            <a:cxnSpLocks noChangeShapeType="1"/>
          </p:cNvCxnSpPr>
          <p:nvPr/>
        </p:nvCxnSpPr>
        <p:spPr bwMode="auto">
          <a:xfrm>
            <a:off x="2895600" y="1676400"/>
            <a:ext cx="1143000" cy="1066800"/>
          </a:xfrm>
          <a:prstGeom prst="straightConnector1">
            <a:avLst/>
          </a:prstGeom>
          <a:noFill/>
          <a:ln w="9525">
            <a:solidFill>
              <a:srgbClr val="008000"/>
            </a:solidFill>
            <a:round/>
            <a:headEnd/>
            <a:tailEnd type="arrow" w="med" len="med"/>
          </a:ln>
        </p:spPr>
      </p:cxnSp>
      <p:sp>
        <p:nvSpPr>
          <p:cNvPr id="6" name="TextBox 5"/>
          <p:cNvSpPr txBox="1"/>
          <p:nvPr/>
        </p:nvSpPr>
        <p:spPr>
          <a:xfrm>
            <a:off x="5257800" y="4732338"/>
            <a:ext cx="30480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FF0000"/>
                </a:solidFill>
              </a:rPr>
              <a:t>Our best fit: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3.5 X 10</a:t>
            </a:r>
            <a:r>
              <a:rPr lang="en-US" baseline="30000" dirty="0">
                <a:solidFill>
                  <a:srgbClr val="FF0000"/>
                </a:solidFill>
              </a:rPr>
              <a:t>-6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Msun</a:t>
            </a:r>
            <a:r>
              <a:rPr lang="en-US" dirty="0">
                <a:solidFill>
                  <a:srgbClr val="FF0000"/>
                </a:solidFill>
              </a:rPr>
              <a:t>/yr</a:t>
            </a:r>
          </a:p>
        </p:txBody>
      </p:sp>
      <p:cxnSp>
        <p:nvCxnSpPr>
          <p:cNvPr id="90118" name="Straight Arrow Connector 7"/>
          <p:cNvCxnSpPr>
            <a:cxnSpLocks noChangeShapeType="1"/>
          </p:cNvCxnSpPr>
          <p:nvPr/>
        </p:nvCxnSpPr>
        <p:spPr bwMode="auto">
          <a:xfrm rot="16200000" flipV="1">
            <a:off x="6324600" y="4114800"/>
            <a:ext cx="914400" cy="3048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 descr="fexvii_15014_both_smooth_2mods_meg_feb0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400" y="336550"/>
            <a:ext cx="8585200" cy="61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609600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D2E1FF"/>
                </a:solidFill>
              </a:rPr>
              <a:t>What about other massive stars?</a:t>
            </a:r>
            <a:endParaRPr lang="en-US" sz="3600" dirty="0">
              <a:solidFill>
                <a:srgbClr val="D2E1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1" descr="OrionBeltx_demartin_f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1066800"/>
            <a:ext cx="6191250" cy="4916488"/>
          </a:xfrm>
          <a:prstGeom prst="rect">
            <a:avLst/>
          </a:prstGeom>
          <a:noFill/>
        </p:spPr>
      </p:pic>
      <p:sp>
        <p:nvSpPr>
          <p:cNvPr id="168962" name="Line 2"/>
          <p:cNvSpPr>
            <a:spLocks noChangeShapeType="1"/>
          </p:cNvSpPr>
          <p:nvPr/>
        </p:nvSpPr>
        <p:spPr bwMode="auto">
          <a:xfrm>
            <a:off x="990600" y="609600"/>
            <a:ext cx="1981200" cy="3505200"/>
          </a:xfrm>
          <a:prstGeom prst="line">
            <a:avLst/>
          </a:prstGeom>
          <a:noFill/>
          <a:ln w="9525">
            <a:solidFill>
              <a:srgbClr val="F3E962"/>
            </a:solidFill>
            <a:round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8963" name="Text Box 3"/>
          <p:cNvSpPr txBox="1">
            <a:spLocks noChangeArrowheads="1"/>
          </p:cNvSpPr>
          <p:nvPr/>
        </p:nvSpPr>
        <p:spPr bwMode="auto">
          <a:xfrm>
            <a:off x="457200" y="152400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97" charset="2"/>
                <a:sym typeface="Symbol" pitchFamily="-97" charset="2"/>
              </a:rPr>
              <a:t></a:t>
            </a: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Ori</a:t>
            </a: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O9.5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 descr="zori_MgLya_smooth_me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0" y="1200150"/>
            <a:ext cx="61722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943100" y="6019800"/>
            <a:ext cx="525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Mg XII Lyman-</a:t>
            </a:r>
            <a:r>
              <a:rPr lang="en-US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97" charset="2"/>
                <a:sym typeface="Symbol" pitchFamily="-97" charset="2"/>
              </a:rPr>
              <a:t></a:t>
            </a: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n-US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97" charset="2"/>
                <a:sym typeface="Symbol" pitchFamily="-97" charset="2"/>
              </a:rPr>
              <a:t></a:t>
            </a:r>
            <a:r>
              <a:rPr lang="en-US" baseline="-25000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 </a:t>
            </a: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0.1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1752600" y="457200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97" charset="2"/>
                <a:sym typeface="Symbol" pitchFamily="-97" charset="2"/>
              </a:rPr>
              <a:t></a:t>
            </a: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Ori</a:t>
            </a: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O9.5 - less massive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in_orion_ico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98" y="581992"/>
            <a:ext cx="8046203" cy="5694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6248400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accent3">
                    <a:lumMod val="65000"/>
                  </a:schemeClr>
                </a:solidFill>
              </a:rPr>
              <a:t>Erin Martell</a:t>
            </a:r>
            <a:endParaRPr lang="en-US" sz="1200" dirty="0">
              <a:solidFill>
                <a:schemeClr val="accent3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 descr="zori_bestf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413" y="420688"/>
            <a:ext cx="8129587" cy="6016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ext Box 1"/>
          <p:cNvSpPr txBox="1">
            <a:spLocks noChangeArrowheads="1"/>
          </p:cNvSpPr>
          <p:nvPr/>
        </p:nvSpPr>
        <p:spPr bwMode="auto">
          <a:xfrm>
            <a:off x="952500" y="685800"/>
            <a:ext cx="7239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Wind shock scenario: consistent with X-ray line profiles…</a:t>
            </a:r>
          </a:p>
        </p:txBody>
      </p:sp>
      <p:sp>
        <p:nvSpPr>
          <p:cNvPr id="177154" name="Text Box 2"/>
          <p:cNvSpPr txBox="1">
            <a:spLocks noChangeArrowheads="1"/>
          </p:cNvSpPr>
          <p:nvPr/>
        </p:nvSpPr>
        <p:spPr bwMode="auto">
          <a:xfrm>
            <a:off x="2743200" y="2514600"/>
            <a:ext cx="5715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…but mass-loss rates must be revised downward!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fullerton_massa_prinja_2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" y="3733800"/>
            <a:ext cx="8763000" cy="3013075"/>
          </a:xfrm>
          <a:prstGeom prst="rect">
            <a:avLst/>
          </a:prstGeom>
          <a:noFill/>
        </p:spPr>
      </p:pic>
      <p:pic>
        <p:nvPicPr>
          <p:cNvPr id="249859" name="Picture 3" descr="bouret_lanz_hilli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950" y="76200"/>
            <a:ext cx="7404100" cy="3432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219200"/>
            <a:ext cx="617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D2E1FF"/>
                </a:solidFill>
              </a:rPr>
              <a:t>Are there massive stars that do not fit this paradigm? </a:t>
            </a:r>
            <a:endParaRPr lang="en-US" sz="3200" dirty="0">
              <a:solidFill>
                <a:srgbClr val="D2E1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8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533400"/>
            <a:ext cx="8686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8819" name="Text Box 3"/>
          <p:cNvSpPr txBox="1">
            <a:spLocks noChangeArrowheads="1"/>
          </p:cNvSpPr>
          <p:nvPr/>
        </p:nvSpPr>
        <p:spPr bwMode="auto">
          <a:xfrm>
            <a:off x="6324600" y="632460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dirty="0">
                <a:solidFill>
                  <a:schemeClr val="accent3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Yuri </a:t>
            </a:r>
            <a:r>
              <a:rPr lang="en-US" sz="1400" dirty="0" err="1">
                <a:solidFill>
                  <a:schemeClr val="accent3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Beletsky</a:t>
            </a:r>
            <a:r>
              <a:rPr lang="en-US" sz="1400" dirty="0">
                <a:solidFill>
                  <a:schemeClr val="accent3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(ESO)</a:t>
            </a:r>
            <a:endParaRPr lang="en-US" dirty="0">
              <a:solidFill>
                <a:schemeClr val="accent3">
                  <a:lumMod val="6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533400"/>
            <a:ext cx="8686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9060" name="Rectangle 4"/>
          <p:cNvSpPr>
            <a:spLocks noChangeArrowheads="1"/>
          </p:cNvSpPr>
          <p:nvPr/>
        </p:nvSpPr>
        <p:spPr bwMode="auto">
          <a:xfrm>
            <a:off x="685800" y="990600"/>
            <a:ext cx="2743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9061" name="Rectangle 5"/>
          <p:cNvSpPr>
            <a:spLocks noChangeArrowheads="1"/>
          </p:cNvSpPr>
          <p:nvPr/>
        </p:nvSpPr>
        <p:spPr bwMode="auto">
          <a:xfrm>
            <a:off x="838200" y="762000"/>
            <a:ext cx="2362200" cy="3657600"/>
          </a:xfrm>
          <a:prstGeom prst="rect">
            <a:avLst/>
          </a:prstGeom>
          <a:noFill/>
          <a:ln w="9525">
            <a:solidFill>
              <a:srgbClr val="F3E96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1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533400"/>
            <a:ext cx="8686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1108" name="Rectangle 4"/>
          <p:cNvSpPr>
            <a:spLocks noChangeArrowheads="1"/>
          </p:cNvSpPr>
          <p:nvPr/>
        </p:nvSpPr>
        <p:spPr bwMode="auto">
          <a:xfrm>
            <a:off x="685800" y="990600"/>
            <a:ext cx="2743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1109" name="Rectangle 5"/>
          <p:cNvSpPr>
            <a:spLocks noChangeArrowheads="1"/>
          </p:cNvSpPr>
          <p:nvPr/>
        </p:nvSpPr>
        <p:spPr bwMode="auto">
          <a:xfrm>
            <a:off x="838200" y="762000"/>
            <a:ext cx="2362200" cy="3657600"/>
          </a:xfrm>
          <a:prstGeom prst="rect">
            <a:avLst/>
          </a:prstGeom>
          <a:noFill/>
          <a:ln w="9525">
            <a:solidFill>
              <a:srgbClr val="F3E96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1110" name="Line 6"/>
          <p:cNvSpPr>
            <a:spLocks noChangeShapeType="1"/>
          </p:cNvSpPr>
          <p:nvPr/>
        </p:nvSpPr>
        <p:spPr bwMode="auto">
          <a:xfrm flipH="1">
            <a:off x="1295400" y="228600"/>
            <a:ext cx="2590800" cy="1981200"/>
          </a:xfrm>
          <a:prstGeom prst="line">
            <a:avLst/>
          </a:prstGeom>
          <a:noFill/>
          <a:ln w="9525">
            <a:solidFill>
              <a:srgbClr val="F26815"/>
            </a:solidFill>
            <a:round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66" name="Picture 2" descr="scrossfield_beletsky_big_cr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849313"/>
            <a:ext cx="4572000" cy="5157787"/>
          </a:xfrm>
          <a:prstGeom prst="rect">
            <a:avLst/>
          </a:prstGeom>
          <a:noFill/>
        </p:spPr>
      </p:pic>
      <p:sp>
        <p:nvSpPr>
          <p:cNvPr id="420867" name="Line 3"/>
          <p:cNvSpPr>
            <a:spLocks noChangeShapeType="1"/>
          </p:cNvSpPr>
          <p:nvPr/>
        </p:nvSpPr>
        <p:spPr bwMode="auto">
          <a:xfrm>
            <a:off x="2743200" y="762000"/>
            <a:ext cx="2438400" cy="2057400"/>
          </a:xfrm>
          <a:prstGeom prst="line">
            <a:avLst/>
          </a:prstGeom>
          <a:noFill/>
          <a:ln w="9525">
            <a:solidFill>
              <a:srgbClr val="D2E1FF"/>
            </a:solidFill>
            <a:round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0868" name="Text Box 4"/>
          <p:cNvSpPr txBox="1">
            <a:spLocks noChangeArrowheads="1"/>
          </p:cNvSpPr>
          <p:nvPr/>
        </p:nvSpPr>
        <p:spPr bwMode="auto">
          <a:xfrm>
            <a:off x="838200" y="381000"/>
            <a:ext cx="2819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Symbol" pitchFamily="-97" charset="2"/>
              <a:buChar char="b"/>
            </a:pP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Crucis</a:t>
            </a:r>
            <a:endParaRPr lang="en-US" dirty="0">
              <a:solidFill>
                <a:srgbClr val="D2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buFont typeface="Symbol" pitchFamily="-97" charset="2"/>
              <a:buNone/>
            </a:pPr>
            <a:r>
              <a:rPr lang="en-US" sz="1600" i="1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aliases:</a:t>
            </a:r>
            <a:endParaRPr lang="en-US" dirty="0">
              <a:solidFill>
                <a:srgbClr val="D2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buFont typeface="Symbol" pitchFamily="-97" charset="2"/>
              <a:buNone/>
            </a:pP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Mimosa</a:t>
            </a:r>
          </a:p>
          <a:p>
            <a:pPr>
              <a:spcBef>
                <a:spcPct val="50000"/>
              </a:spcBef>
              <a:buFont typeface="Symbol" pitchFamily="-97" charset="2"/>
              <a:buNone/>
            </a:pP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HD 111123</a:t>
            </a:r>
          </a:p>
        </p:txBody>
      </p:sp>
      <p:sp>
        <p:nvSpPr>
          <p:cNvPr id="420869" name="Text Box 5"/>
          <p:cNvSpPr txBox="1">
            <a:spLocks noChangeArrowheads="1"/>
          </p:cNvSpPr>
          <p:nvPr/>
        </p:nvSpPr>
        <p:spPr bwMode="auto">
          <a:xfrm>
            <a:off x="533400" y="3429000"/>
            <a:ext cx="36576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massive (16 </a:t>
            </a:r>
            <a:r>
              <a:rPr lang="en-US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US" baseline="-25000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sun</a:t>
            </a: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), luminous (34,000 </a:t>
            </a:r>
            <a:r>
              <a:rPr lang="en-US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r>
              <a:rPr lang="en-US" baseline="-25000" dirty="0" err="1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sun</a:t>
            </a:r>
            <a:r>
              <a:rPr lang="en-US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), hot (30,000 K) star</a:t>
            </a:r>
          </a:p>
        </p:txBody>
      </p:sp>
      <p:sp>
        <p:nvSpPr>
          <p:cNvPr id="420870" name="Text Box 6"/>
          <p:cNvSpPr txBox="1">
            <a:spLocks noChangeArrowheads="1"/>
          </p:cNvSpPr>
          <p:nvPr/>
        </p:nvSpPr>
        <p:spPr bwMode="auto">
          <a:xfrm>
            <a:off x="1143000" y="4953000"/>
            <a:ext cx="2971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…but not quite as hot, massive, and luminous as an O star: a B0.5 III star</a:t>
            </a:r>
            <a:endParaRPr lang="en-US" dirty="0">
              <a:solidFill>
                <a:srgbClr val="D2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2" name="Picture 2" descr="bodespread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3825"/>
            <a:ext cx="9144000" cy="6610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2" name="Picture 2" descr="bodespread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3825"/>
            <a:ext cx="9144000" cy="6610350"/>
          </a:xfrm>
          <a:prstGeom prst="rect">
            <a:avLst/>
          </a:prstGeom>
          <a:noFill/>
        </p:spPr>
      </p:pic>
      <p:sp>
        <p:nvSpPr>
          <p:cNvPr id="373763" name="Rectangle 3"/>
          <p:cNvSpPr>
            <a:spLocks noChangeArrowheads="1"/>
          </p:cNvSpPr>
          <p:nvPr/>
        </p:nvSpPr>
        <p:spPr bwMode="auto">
          <a:xfrm>
            <a:off x="6172200" y="1981200"/>
            <a:ext cx="152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3764" name="Rectangle 4"/>
          <p:cNvSpPr>
            <a:spLocks noChangeArrowheads="1"/>
          </p:cNvSpPr>
          <p:nvPr/>
        </p:nvSpPr>
        <p:spPr bwMode="auto">
          <a:xfrm>
            <a:off x="6172200" y="1905000"/>
            <a:ext cx="1524000" cy="1143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rion_spitzer_c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877672"/>
            <a:ext cx="3048000" cy="50659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53200" y="5943600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chemeClr val="accent3">
                    <a:lumMod val="65000"/>
                  </a:schemeClr>
                </a:solidFill>
              </a:rPr>
              <a:t>Megeath</a:t>
            </a:r>
            <a:r>
              <a:rPr lang="en-US" sz="1200" dirty="0" smtClean="0">
                <a:solidFill>
                  <a:schemeClr val="accent3">
                    <a:lumMod val="65000"/>
                  </a:schemeClr>
                </a:solidFill>
              </a:rPr>
              <a:t>/Spitzer</a:t>
            </a:r>
            <a:endParaRPr lang="en-US" sz="1200" dirty="0">
              <a:solidFill>
                <a:schemeClr val="accent3">
                  <a:lumMod val="65000"/>
                </a:schemeClr>
              </a:solidFill>
            </a:endParaRPr>
          </a:p>
        </p:txBody>
      </p:sp>
      <p:pic>
        <p:nvPicPr>
          <p:cNvPr id="5" name="Picture 4" descr="m42_hst_bi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914400"/>
            <a:ext cx="5029200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5200" y="5895201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chemeClr val="accent3">
                    <a:lumMod val="65000"/>
                  </a:schemeClr>
                </a:solidFill>
              </a:rPr>
              <a:t>Robberto</a:t>
            </a:r>
            <a:r>
              <a:rPr lang="en-US" sz="1200" dirty="0" smtClean="0">
                <a:solidFill>
                  <a:schemeClr val="accent3">
                    <a:lumMod val="65000"/>
                  </a:schemeClr>
                </a:solidFill>
              </a:rPr>
              <a:t>/HST</a:t>
            </a:r>
            <a:endParaRPr lang="en-US" sz="1200" dirty="0">
              <a:solidFill>
                <a:schemeClr val="accent3">
                  <a:lumMod val="6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1100" y="1524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D2E1FF"/>
                </a:solidFill>
              </a:rPr>
              <a:t>Great Nebula of Orion</a:t>
            </a:r>
            <a:endParaRPr lang="en-US" dirty="0">
              <a:solidFill>
                <a:srgbClr val="D2E1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2" descr="500px-Flag_of_Braz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2400"/>
            <a:ext cx="5334000" cy="3730625"/>
          </a:xfrm>
          <a:prstGeom prst="rect">
            <a:avLst/>
          </a:prstGeom>
          <a:noFill/>
        </p:spPr>
      </p:pic>
      <p:pic>
        <p:nvPicPr>
          <p:cNvPr id="345091" name="Picture 3" descr="800px-Flag_of_Samo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600200"/>
            <a:ext cx="2514600" cy="1257300"/>
          </a:xfrm>
          <a:prstGeom prst="rect">
            <a:avLst/>
          </a:prstGeom>
          <a:noFill/>
        </p:spPr>
      </p:pic>
      <p:pic>
        <p:nvPicPr>
          <p:cNvPr id="345092" name="Picture 4" descr="800px-Flag_of_New_Zealan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3200400"/>
            <a:ext cx="2552700" cy="1276350"/>
          </a:xfrm>
          <a:prstGeom prst="rect">
            <a:avLst/>
          </a:prstGeom>
          <a:noFill/>
        </p:spPr>
      </p:pic>
      <p:pic>
        <p:nvPicPr>
          <p:cNvPr id="345093" name="Picture 5" descr="768px-Flag_of_Papua_New_Guine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4800600"/>
            <a:ext cx="2514600" cy="1885950"/>
          </a:xfrm>
          <a:prstGeom prst="rect">
            <a:avLst/>
          </a:prstGeom>
          <a:noFill/>
        </p:spPr>
      </p:pic>
      <p:pic>
        <p:nvPicPr>
          <p:cNvPr id="345095" name="Picture 7" descr="Australia-Fla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4600" y="152400"/>
            <a:ext cx="2514600" cy="1323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cru_fe_line_widt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619" y="1016301"/>
            <a:ext cx="6704762" cy="48253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700" y="304800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D2E1FF"/>
                </a:solidFill>
                <a:latin typeface="Symbol" charset="2"/>
                <a:cs typeface="Symbol" charset="2"/>
              </a:rPr>
              <a:t>b</a:t>
            </a:r>
            <a:r>
              <a:rPr lang="en-US" dirty="0" smtClean="0">
                <a:solidFill>
                  <a:srgbClr val="D2E1FF"/>
                </a:solidFill>
              </a:rPr>
              <a:t> </a:t>
            </a:r>
            <a:r>
              <a:rPr lang="en-US" dirty="0" err="1" smtClean="0">
                <a:solidFill>
                  <a:srgbClr val="D2E1FF"/>
                </a:solidFill>
              </a:rPr>
              <a:t>Crucis</a:t>
            </a:r>
            <a:r>
              <a:rPr lang="en-US" dirty="0" smtClean="0">
                <a:solidFill>
                  <a:srgbClr val="D2E1FF"/>
                </a:solidFill>
              </a:rPr>
              <a:t> (B0.5 V): lines are narrow!</a:t>
            </a:r>
            <a:endParaRPr lang="en-US" dirty="0">
              <a:solidFill>
                <a:srgbClr val="D2E1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9800" y="1600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  <a:effectLst/>
              </a:rPr>
              <a:t>unresolved</a:t>
            </a:r>
            <a:endParaRPr lang="en-US" sz="1800" dirty="0">
              <a:solidFill>
                <a:srgbClr val="008000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7400" y="2438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effectLst/>
              </a:rPr>
              <a:t>best-fit</a:t>
            </a:r>
            <a:endParaRPr lang="en-US" sz="1800" dirty="0">
              <a:solidFill>
                <a:srgbClr val="FF0000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2438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2"/>
                </a:solidFill>
                <a:effectLst/>
              </a:rPr>
              <a:t>wind-broadened</a:t>
            </a:r>
            <a:endParaRPr lang="en-US" sz="1800" dirty="0">
              <a:solidFill>
                <a:schemeClr val="accent2"/>
              </a:solidFill>
              <a:effectLst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rot="16200000" flipH="1">
            <a:off x="2895600" y="3124200"/>
            <a:ext cx="304800" cy="304800"/>
          </a:xfrm>
          <a:prstGeom prst="straightConnector1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rot="10800000" flipV="1">
            <a:off x="5486400" y="2667001"/>
            <a:ext cx="762000" cy="1524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0800000" flipV="1">
            <a:off x="5257800" y="1828800"/>
            <a:ext cx="762000" cy="152400"/>
          </a:xfrm>
          <a:prstGeom prst="straightConnector1">
            <a:avLst/>
          </a:pr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895600" y="5943600"/>
            <a:ext cx="3429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D2E1FF"/>
                </a:solidFill>
              </a:rPr>
              <a:t>Fe XVII line</a:t>
            </a:r>
            <a:endParaRPr lang="en-US" dirty="0">
              <a:solidFill>
                <a:srgbClr val="D2E1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cru_line1897_width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748957"/>
            <a:ext cx="7315200" cy="53600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22860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D2E1FF"/>
                </a:solidFill>
                <a:latin typeface="Symbol" charset="2"/>
                <a:cs typeface="Symbol" charset="2"/>
              </a:rPr>
              <a:t>b</a:t>
            </a:r>
            <a:r>
              <a:rPr lang="en-US" dirty="0" smtClean="0">
                <a:solidFill>
                  <a:srgbClr val="D2E1FF"/>
                </a:solidFill>
              </a:rPr>
              <a:t> Cru: O VIII Ly-</a:t>
            </a:r>
            <a:r>
              <a:rPr lang="en-US" dirty="0" smtClean="0">
                <a:solidFill>
                  <a:srgbClr val="D2E1FF"/>
                </a:solidFill>
                <a:latin typeface="Symbol" charset="2"/>
                <a:cs typeface="Symbol" charset="2"/>
              </a:rPr>
              <a:t>a</a:t>
            </a:r>
            <a:r>
              <a:rPr lang="en-US" dirty="0" smtClean="0">
                <a:solidFill>
                  <a:srgbClr val="D2E1FF"/>
                </a:solidFill>
              </a:rPr>
              <a:t> line</a:t>
            </a:r>
            <a:endParaRPr lang="en-US" dirty="0">
              <a:solidFill>
                <a:srgbClr val="D2E1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cru_linewidth_scat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71" y="444873"/>
            <a:ext cx="8342857" cy="5968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2"/>
          <p:cNvSpPr txBox="1">
            <a:spLocks noChangeArrowheads="1"/>
          </p:cNvSpPr>
          <p:nvPr/>
        </p:nvSpPr>
        <p:spPr bwMode="auto">
          <a:xfrm>
            <a:off x="1676400" y="304800"/>
            <a:ext cx="5715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3600">
                <a:solidFill>
                  <a:srgbClr val="F26815"/>
                </a:solidFill>
                <a:effectLst/>
                <a:ea typeface="新細明體" charset="-120"/>
                <a:cs typeface="新細明體" charset="-120"/>
              </a:rPr>
              <a:t>Conclusions</a:t>
            </a:r>
          </a:p>
        </p:txBody>
      </p:sp>
      <p:sp>
        <p:nvSpPr>
          <p:cNvPr id="299011" name="Text Box 3"/>
          <p:cNvSpPr txBox="1">
            <a:spLocks noChangeArrowheads="1"/>
          </p:cNvSpPr>
          <p:nvPr/>
        </p:nvSpPr>
        <p:spPr bwMode="auto">
          <a:xfrm>
            <a:off x="838200" y="1384280"/>
            <a:ext cx="7543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dirty="0" smtClean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新細明體" charset="-120"/>
              </a:rPr>
              <a:t>Normal massive stars have x-ray line profiles consistent with the predictions of the wind instability model.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TW" dirty="0" smtClean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新細明體" charset="-120"/>
              </a:rPr>
              <a:t>Photoelectric </a:t>
            </a:r>
            <a:r>
              <a:rPr lang="en-US" altLang="zh-TW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新細明體" charset="-120"/>
              </a:rPr>
              <a:t>absorption’s effect on the profile shapes can be used as a mass-loss rate diagnostic: </a:t>
            </a:r>
            <a:r>
              <a:rPr lang="en-US" altLang="zh-TW" i="1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新細明體" charset="-120"/>
              </a:rPr>
              <a:t>mass-loss rates </a:t>
            </a:r>
            <a:r>
              <a:rPr lang="en-US" altLang="zh-TW" i="1" dirty="0" smtClean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新細明體" charset="-120"/>
              </a:rPr>
              <a:t>are lower than previously thought</a:t>
            </a:r>
            <a:r>
              <a:rPr lang="en-US" altLang="zh-TW" dirty="0" smtClean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新細明體" charset="-120"/>
              </a:rPr>
              <a:t>. 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TW" dirty="0" smtClean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新細明體" charset="-120"/>
              </a:rPr>
              <a:t>Later-type massive stars have X-rays that are harder to understand, though…their emission lines are quite narrow.</a:t>
            </a:r>
            <a:endParaRPr lang="en-US" altLang="zh-TW" dirty="0" smtClean="0">
              <a:solidFill>
                <a:srgbClr val="D2E1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-120"/>
              <a:cs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ionprop_hs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53" y="619125"/>
            <a:ext cx="7291093" cy="5619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4600" y="6200001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D2E1FF"/>
                </a:solidFill>
              </a:rPr>
              <a:t>Bally/HST</a:t>
            </a:r>
            <a:endParaRPr lang="en-US" sz="1200" dirty="0">
              <a:solidFill>
                <a:srgbClr val="D2E1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7620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D2E1FF"/>
                </a:solidFill>
              </a:rPr>
              <a:t>Trapezium: massive, luminous stars at the center of the nebula</a:t>
            </a:r>
            <a:endParaRPr lang="en-US" dirty="0">
              <a:solidFill>
                <a:srgbClr val="D2E1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Text Box 2"/>
          <p:cNvSpPr txBox="1">
            <a:spLocks noChangeArrowheads="1"/>
          </p:cNvSpPr>
          <p:nvPr/>
        </p:nvSpPr>
        <p:spPr bwMode="auto">
          <a:xfrm>
            <a:off x="5943600" y="1366838"/>
            <a:ext cx="3124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新細明體" charset="-120"/>
              </a:rPr>
              <a:t>young, massive star: </a:t>
            </a:r>
            <a:r>
              <a:rPr lang="en-US" altLang="zh-TW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  <a:ea typeface="新細明體" charset="-120"/>
                <a:cs typeface="新細明體" charset="-120"/>
              </a:rPr>
              <a:t>q</a:t>
            </a:r>
            <a:r>
              <a:rPr lang="en-US" altLang="zh-TW" baseline="30000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新細明體" charset="-120"/>
              </a:rPr>
              <a:t>1</a:t>
            </a:r>
            <a:r>
              <a:rPr lang="en-US" altLang="zh-TW" dirty="0">
                <a:solidFill>
                  <a:srgbClr val="D2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新細明體" charset="-120"/>
              </a:rPr>
              <a:t> Ori C</a:t>
            </a:r>
            <a:endParaRPr lang="en-US" altLang="zh-TW" dirty="0">
              <a:solidFill>
                <a:srgbClr val="D2E1FF"/>
              </a:solidFill>
              <a:effectLst/>
              <a:ea typeface="新細明體" charset="-120"/>
              <a:cs typeface="新細明體" charset="-120"/>
            </a:endParaRPr>
          </a:p>
        </p:txBody>
      </p:sp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228600" y="1219200"/>
            <a:ext cx="6477000" cy="5395913"/>
            <a:chOff x="1542" y="1392"/>
            <a:chExt cx="3210" cy="2631"/>
          </a:xfrm>
        </p:grpSpPr>
        <p:pic>
          <p:nvPicPr>
            <p:cNvPr id="20486" name="Picture 4" descr="orion_xra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42" y="1392"/>
              <a:ext cx="2634" cy="2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5157" name="Line 5"/>
            <p:cNvSpPr>
              <a:spLocks noChangeShapeType="1"/>
            </p:cNvSpPr>
            <p:nvPr/>
          </p:nvSpPr>
          <p:spPr bwMode="auto">
            <a:xfrm flipH="1">
              <a:off x="2880" y="1824"/>
              <a:ext cx="1872" cy="912"/>
            </a:xfrm>
            <a:prstGeom prst="line">
              <a:avLst/>
            </a:prstGeom>
            <a:noFill/>
            <a:ln w="15875">
              <a:solidFill>
                <a:srgbClr val="D2E1FF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04800" y="152400"/>
            <a:ext cx="8839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D2E1FF"/>
                </a:solidFill>
              </a:rPr>
              <a:t>Chandra X-ray Telescope image of the Orion Nebula Cluster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15000" y="5799138"/>
            <a:ext cx="31242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3">
                    <a:lumMod val="65000"/>
                  </a:schemeClr>
                </a:solidFill>
              </a:rPr>
              <a:t>Color coded according to photon energy (red: &lt;1keV;</a:t>
            </a:r>
            <a:r>
              <a:rPr lang="en-US" sz="1600" dirty="0" smtClean="0">
                <a:solidFill>
                  <a:schemeClr val="accent3">
                    <a:lumMod val="65000"/>
                  </a:schemeClr>
                </a:solidFill>
              </a:rPr>
              <a:t> </a:t>
            </a:r>
            <a:br>
              <a:rPr lang="en-US" sz="1600" dirty="0" smtClean="0">
                <a:solidFill>
                  <a:schemeClr val="accent3">
                    <a:lumMod val="65000"/>
                  </a:schemeClr>
                </a:solidFill>
              </a:rPr>
            </a:br>
            <a:r>
              <a:rPr lang="en-US" sz="1600" dirty="0" smtClean="0">
                <a:solidFill>
                  <a:schemeClr val="accent3">
                    <a:lumMod val="65000"/>
                  </a:schemeClr>
                </a:solidFill>
              </a:rPr>
              <a:t>green </a:t>
            </a:r>
            <a:r>
              <a:rPr lang="en-US" sz="1600" dirty="0">
                <a:solidFill>
                  <a:schemeClr val="accent3">
                    <a:lumMod val="65000"/>
                  </a:schemeClr>
                </a:solidFill>
              </a:rPr>
              <a:t>1 to 2 </a:t>
            </a:r>
            <a:r>
              <a:rPr lang="en-US" sz="1600" dirty="0" err="1">
                <a:solidFill>
                  <a:schemeClr val="accent3">
                    <a:lumMod val="65000"/>
                  </a:schemeClr>
                </a:solidFill>
              </a:rPr>
              <a:t>keV</a:t>
            </a:r>
            <a:r>
              <a:rPr lang="en-US" sz="1600" dirty="0">
                <a:solidFill>
                  <a:schemeClr val="accent3">
                    <a:lumMod val="65000"/>
                  </a:schemeClr>
                </a:solidFill>
              </a:rPr>
              <a:t>; blue &gt; 2 </a:t>
            </a:r>
            <a:r>
              <a:rPr lang="en-US" sz="1600" dirty="0" err="1">
                <a:solidFill>
                  <a:schemeClr val="accent3">
                    <a:lumMod val="65000"/>
                  </a:schemeClr>
                </a:solidFill>
              </a:rPr>
              <a:t>keV</a:t>
            </a:r>
            <a:r>
              <a:rPr lang="en-US" sz="1600" dirty="0">
                <a:solidFill>
                  <a:schemeClr val="accent3">
                    <a:lumMod val="65000"/>
                  </a:schemeClr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saic1_diCiccoWalk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725" y="0"/>
            <a:ext cx="66865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3E96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3E96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pitchFamily="2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37131</TotalTime>
  <Words>1070</Words>
  <Application>Microsoft PowerPoint</Application>
  <PresentationFormat>On-screen Show (4:3)</PresentationFormat>
  <Paragraphs>201</Paragraphs>
  <Slides>65</Slides>
  <Notes>65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7" baseType="lpstr">
      <vt:lpstr>Default Design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David Cohen</cp:lastModifiedBy>
  <cp:revision>496</cp:revision>
  <dcterms:created xsi:type="dcterms:W3CDTF">2009-04-16T16:44:29Z</dcterms:created>
  <dcterms:modified xsi:type="dcterms:W3CDTF">2009-04-17T01:31:24Z</dcterms:modified>
</cp:coreProperties>
</file>